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28"/>
  </p:handoutMasterIdLst>
  <p:sldIdLst>
    <p:sldId id="334" r:id="rId3"/>
    <p:sldId id="335" r:id="rId5"/>
    <p:sldId id="336" r:id="rId6"/>
    <p:sldId id="337" r:id="rId7"/>
    <p:sldId id="338" r:id="rId8"/>
    <p:sldId id="443" r:id="rId9"/>
    <p:sldId id="339" r:id="rId10"/>
    <p:sldId id="444" r:id="rId11"/>
    <p:sldId id="445" r:id="rId12"/>
    <p:sldId id="446" r:id="rId13"/>
    <p:sldId id="447" r:id="rId14"/>
    <p:sldId id="343" r:id="rId15"/>
    <p:sldId id="448" r:id="rId16"/>
    <p:sldId id="449" r:id="rId17"/>
    <p:sldId id="345" r:id="rId18"/>
    <p:sldId id="450" r:id="rId19"/>
    <p:sldId id="451" r:id="rId20"/>
    <p:sldId id="347" r:id="rId21"/>
    <p:sldId id="452" r:id="rId22"/>
    <p:sldId id="453" r:id="rId23"/>
    <p:sldId id="349" r:id="rId24"/>
    <p:sldId id="454" r:id="rId25"/>
    <p:sldId id="455" r:id="rId26"/>
    <p:sldId id="411" r:id="rId27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8000"/>
    <a:srgbClr val="FD690C"/>
    <a:srgbClr val="FD6108"/>
    <a:srgbClr val="EA6A09"/>
    <a:srgbClr val="F7A654"/>
    <a:srgbClr val="50AB06"/>
    <a:srgbClr val="AA28BA"/>
    <a:srgbClr val="713CD1"/>
    <a:srgbClr val="535353"/>
    <a:srgbClr val="C2C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3298" autoAdjust="0"/>
    <p:restoredTop sz="86460" autoAdjust="0"/>
  </p:normalViewPr>
  <p:slideViewPr>
    <p:cSldViewPr snapToGrid="0" snapToObjects="1">
      <p:cViewPr>
        <p:scale>
          <a:sx n="100" d="100"/>
          <a:sy n="100" d="100"/>
        </p:scale>
        <p:origin x="-1392" y="56"/>
      </p:cViewPr>
      <p:guideLst>
        <p:guide orient="horz" pos="3152"/>
        <p:guide pos="24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dp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hyperlink" Target="https://create.codelab.club/studios/83/" TargetMode="External"/><Relationship Id="rId8" Type="http://schemas.openxmlformats.org/officeDocument/2006/relationships/image" Target="../media/image25.png"/><Relationship Id="rId7" Type="http://schemas.openxmlformats.org/officeDocument/2006/relationships/image" Target="../media/image13.png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6.png"/><Relationship Id="rId3" Type="http://schemas.openxmlformats.org/officeDocument/2006/relationships/hyperlink" Target="https://create.codelab.club/studios/85/" TargetMode="External"/><Relationship Id="rId2" Type="http://schemas.openxmlformats.org/officeDocument/2006/relationships/hyperlink" Target="https://create.codelab.club/projects/1110/" TargetMode="External"/><Relationship Id="rId1" Type="http://schemas.openxmlformats.org/officeDocument/2006/relationships/hyperlink" Target="https://create.codelab.club/studios/84/" TargetMode="Externa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1.png"/><Relationship Id="rId8" Type="http://schemas.openxmlformats.org/officeDocument/2006/relationships/image" Target="../media/image30.png"/><Relationship Id="rId7" Type="http://schemas.openxmlformats.org/officeDocument/2006/relationships/image" Target="../media/image29.png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hyperlink" Target="https://create.codelab.club/studios/85/" TargetMode="External"/><Relationship Id="rId3" Type="http://schemas.openxmlformats.org/officeDocument/2006/relationships/hyperlink" Target="http://youtu.be/uXq379XkhVw" TargetMode="External"/><Relationship Id="rId2" Type="http://schemas.openxmlformats.org/officeDocument/2006/relationships/hyperlink" Target="https://create.codelab.club/projects/1106/" TargetMode="External"/><Relationship Id="rId11" Type="http://schemas.openxmlformats.org/officeDocument/2006/relationships/notesSlide" Target="../notesSlides/notesSlide12.xml"/><Relationship Id="rId10" Type="http://schemas.openxmlformats.org/officeDocument/2006/relationships/slideLayout" Target="../slideLayouts/slideLayout1.xml"/><Relationship Id="rId1" Type="http://schemas.openxmlformats.org/officeDocument/2006/relationships/hyperlink" Target="https://create.codelab.club/projects/111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26.png"/><Relationship Id="rId2" Type="http://schemas.openxmlformats.org/officeDocument/2006/relationships/hyperlink" Target="http://youtu.be/uXq379XkhVw" TargetMode="External"/><Relationship Id="rId1" Type="http://schemas.openxmlformats.org/officeDocument/2006/relationships/hyperlink" Target="https://create.codelab.club/studios/86/" TargetMode="Externa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hyperlink" Target="https://create.codelab.club/projects/1113/" TargetMode="External"/><Relationship Id="rId8" Type="http://schemas.openxmlformats.org/officeDocument/2006/relationships/hyperlink" Target="https://create.codelab.club/projects/1112/" TargetMode="External"/><Relationship Id="rId7" Type="http://schemas.openxmlformats.org/officeDocument/2006/relationships/hyperlink" Target="https://create.codelab.club/projects/1117/" TargetMode="External"/><Relationship Id="rId6" Type="http://schemas.openxmlformats.org/officeDocument/2006/relationships/hyperlink" Target="https://create.codelab.club/projects/1114/" TargetMode="External"/><Relationship Id="rId5" Type="http://schemas.openxmlformats.org/officeDocument/2006/relationships/hyperlink" Target="https://create.codelab.club/projects/1116/" TargetMode="External"/><Relationship Id="rId4" Type="http://schemas.openxmlformats.org/officeDocument/2006/relationships/hyperlink" Target="https://create.codelab.club/projects/1115/" TargetMode="External"/><Relationship Id="rId3" Type="http://schemas.openxmlformats.org/officeDocument/2006/relationships/hyperlink" Target="https://create.codelab.club/projects/1119/" TargetMode="External"/><Relationship Id="rId2" Type="http://schemas.openxmlformats.org/officeDocument/2006/relationships/hyperlink" Target="https://create.codelab.club/projects/1111/" TargetMode="External"/><Relationship Id="rId12" Type="http://schemas.openxmlformats.org/officeDocument/2006/relationships/notesSlide" Target="../notesSlides/notesSlide15.xml"/><Relationship Id="rId11" Type="http://schemas.openxmlformats.org/officeDocument/2006/relationships/slideLayout" Target="../slideLayouts/slideLayout1.xml"/><Relationship Id="rId10" Type="http://schemas.openxmlformats.org/officeDocument/2006/relationships/hyperlink" Target="https://create.codelab.club/studios/86/" TargetMode="External"/><Relationship Id="rId1" Type="http://schemas.openxmlformats.org/officeDocument/2006/relationships/hyperlink" Target="https://create.codelab.club/projects/1118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26.png"/><Relationship Id="rId1" Type="http://schemas.openxmlformats.org/officeDocument/2006/relationships/hyperlink" Target="https://create.codelab.club/studios/87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create.codelab.club/studios/87/" TargetMode="Externa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hyperlink" Target="https://create.codelab.club/studios/88/" TargetMode="Externa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1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88/" TargetMode="External"/><Relationship Id="rId6" Type="http://schemas.openxmlformats.org/officeDocument/2006/relationships/hyperlink" Target="https://create.codelab.club/projects/1134/" TargetMode="External"/><Relationship Id="rId5" Type="http://schemas.openxmlformats.org/officeDocument/2006/relationships/hyperlink" Target="https://scratch.codelab.club/projects/1133/" TargetMode="External"/><Relationship Id="rId4" Type="http://schemas.openxmlformats.org/officeDocument/2006/relationships/hyperlink" Target="https://create.codelab.club/projects/1133/" TargetMode="External"/><Relationship Id="rId3" Type="http://schemas.openxmlformats.org/officeDocument/2006/relationships/hyperlink" Target="https://create.codelab.club/projects/1129/" TargetMode="External"/><Relationship Id="rId2" Type="http://schemas.openxmlformats.org/officeDocument/2006/relationships/hyperlink" Target="https://create.codelab.club/projects/1128/" TargetMode="External"/><Relationship Id="rId1" Type="http://schemas.openxmlformats.org/officeDocument/2006/relationships/hyperlink" Target="https://create.codelab.club/projects/1126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hyperlink" Target="https://create.codelab.club/studios/83/" TargetMode="External"/><Relationship Id="rId3" Type="http://schemas.openxmlformats.org/officeDocument/2006/relationships/hyperlink" Target="https://create.codelab.club/projects/1105/" TargetMode="External"/><Relationship Id="rId2" Type="http://schemas.openxmlformats.org/officeDocument/2006/relationships/hyperlink" Target="https://create.codelab.club/projects/1104/" TargetMode="External"/><Relationship Id="rId1" Type="http://schemas.openxmlformats.org/officeDocument/2006/relationships/hyperlink" Target="https://create.codelab.club/projects/1103/" TargetMode="Externa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.xml"/><Relationship Id="rId7" Type="http://schemas.openxmlformats.org/officeDocument/2006/relationships/hyperlink" Target="https://create.codelab.club/studios/83/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hyperlink" Target="https://create.codelab.club/studios/8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4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457200" y="464006"/>
            <a:ext cx="281594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</a:t>
            </a:r>
            <a:r>
              <a:rPr lang="en-US" sz="5300" dirty="0">
                <a:latin typeface="Futura Condensed"/>
                <a:cs typeface="Futura Condensed"/>
              </a:rPr>
              <a:t>4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300" dirty="0">
                <a:latin typeface="Futura Condensed"/>
                <a:cs typeface="Futura Condensed"/>
              </a:rPr>
              <a:t>游戏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732867" y="8192253"/>
            <a:ext cx="2514173" cy="119888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Futura Condensed"/>
                <a:cs typeface="Futura Condensed"/>
                <a:sym typeface="+mn-ea"/>
              </a:rPr>
              <a:t>游戏愿望单    </a:t>
            </a:r>
            <a:r>
              <a:rPr lang="en-US" sz="1200" dirty="0" smtClean="0">
                <a:latin typeface="Futura Condensed"/>
                <a:cs typeface="Futura Condensed"/>
              </a:rPr>
              <a:t>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74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新手游戏</a:t>
            </a:r>
            <a:r>
              <a:rPr lang="en-US" sz="1200" dirty="0" smtClean="0">
                <a:latin typeface="Futura Condensed"/>
                <a:cs typeface="Futura Condensed"/>
              </a:rPr>
              <a:t>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76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 smtClean="0">
                <a:latin typeface="Futura Condensed"/>
                <a:cs typeface="Futura Condensed"/>
              </a:rPr>
              <a:t>得分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80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扩展</a:t>
            </a:r>
            <a:r>
              <a:rPr lang="en-US" sz="1200" dirty="0" smtClean="0">
                <a:latin typeface="Futura Condensed"/>
                <a:cs typeface="Futura Condensed"/>
              </a:rPr>
              <a:t>	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82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互动</a:t>
            </a:r>
            <a:r>
              <a:rPr lang="en-US" sz="1200" dirty="0">
                <a:latin typeface="Futura Condensed"/>
                <a:cs typeface="Futura Condensed"/>
              </a:rPr>
              <a:t>			 </a:t>
            </a:r>
            <a:r>
              <a:rPr lang="en-US" sz="1200" dirty="0" smtClean="0">
                <a:latin typeface="Futura Condensed"/>
                <a:cs typeface="Futura Condensed"/>
              </a:rPr>
              <a:t>    84</a:t>
            </a:r>
            <a:endParaRPr lang="en-US" sz="1200" dirty="0" smtClean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抓虫子</a:t>
            </a:r>
            <a:r>
              <a:rPr lang="en-US" sz="1200" dirty="0" smtClean="0">
                <a:latin typeface="Futura Condensed"/>
                <a:cs typeface="Futura Condensed"/>
              </a:rPr>
              <a:t>  		</a:t>
            </a:r>
            <a:r>
              <a:rPr lang="en-US" sz="1200" dirty="0">
                <a:latin typeface="Futura Condensed"/>
                <a:cs typeface="Futura Condensed"/>
              </a:rPr>
              <a:t> </a:t>
            </a:r>
            <a:r>
              <a:rPr lang="en-US" sz="1200" dirty="0" smtClean="0">
                <a:latin typeface="Futura Condensed"/>
                <a:cs typeface="Futura Condensed"/>
              </a:rPr>
              <a:t>    86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5328" y="8605169"/>
            <a:ext cx="3674608" cy="604226"/>
            <a:chOff x="634075" y="8600752"/>
            <a:chExt cx="3674608" cy="604226"/>
          </a:xfrm>
        </p:grpSpPr>
        <p:grpSp>
          <p:nvGrpSpPr>
            <p:cNvPr id="42" name="Group 41"/>
            <p:cNvGrpSpPr/>
            <p:nvPr/>
          </p:nvGrpSpPr>
          <p:grpSpPr>
            <a:xfrm>
              <a:off x="853841" y="8748598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50" name="Straight Connector 49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634075" y="8600752"/>
              <a:ext cx="3674608" cy="470400"/>
              <a:chOff x="1998752" y="6567822"/>
              <a:chExt cx="3674608" cy="470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1998752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0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532725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1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061946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2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612497" y="6567822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3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666729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5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202961" y="6567823"/>
                <a:ext cx="470399" cy="47039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2700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>
                    <a:solidFill>
                      <a:schemeClr val="bg1">
                        <a:lumMod val="95000"/>
                      </a:schemeClr>
                    </a:solidFill>
                    <a:latin typeface="Futura Condensed"/>
                    <a:cs typeface="Futura Condensed"/>
                  </a:rPr>
                  <a:t>6</a:t>
                </a:r>
                <a:endPara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endParaRPr>
              </a:p>
            </p:txBody>
          </p:sp>
        </p:grpSp>
      </p:grpSp>
      <p:grpSp>
        <p:nvGrpSpPr>
          <p:cNvPr id="58" name="Group 57"/>
          <p:cNvGrpSpPr/>
          <p:nvPr/>
        </p:nvGrpSpPr>
        <p:grpSpPr>
          <a:xfrm>
            <a:off x="2718607" y="8464714"/>
            <a:ext cx="516223" cy="516223"/>
            <a:chOff x="1267298" y="8604842"/>
            <a:chExt cx="516223" cy="516223"/>
          </a:xfrm>
        </p:grpSpPr>
        <p:sp>
          <p:nvSpPr>
            <p:cNvPr id="59" name="Teardrop 58"/>
            <p:cNvSpPr/>
            <p:nvPr/>
          </p:nvSpPr>
          <p:spPr>
            <a:xfrm rot="8075815">
              <a:off x="1267298" y="8604842"/>
              <a:ext cx="516223" cy="516223"/>
            </a:xfrm>
            <a:prstGeom prst="teardrop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336401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4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61" name="Slide Number Placeholder 2"/>
          <p:cNvSpPr txBox="1"/>
          <p:nvPr/>
        </p:nvSpPr>
        <p:spPr>
          <a:xfrm>
            <a:off x="3887162" y="9517906"/>
            <a:ext cx="3744764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Condensed"/>
                <a:ea typeface="+mn-ea"/>
                <a:cs typeface="Futura Condensed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chemeClr val="bg1"/>
                </a:solidFill>
              </a:rPr>
              <a:t>71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-1" y="7559351"/>
            <a:ext cx="7772401" cy="666231"/>
            <a:chOff x="-1" y="7378700"/>
            <a:chExt cx="7772401" cy="666231"/>
          </a:xfrm>
        </p:grpSpPr>
        <p:sp>
          <p:nvSpPr>
            <p:cNvPr id="80" name="Rectangle 79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50AB06"/>
            </a:solidFill>
            <a:ln>
              <a:solidFill>
                <a:srgbClr val="50AB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Diamond 86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Diamond 87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279937" y="7378700"/>
              <a:ext cx="3187664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0">
            <a:off x="444500" y="598805"/>
            <a:ext cx="2828925" cy="2806702"/>
            <a:chOff x="444500" y="590145"/>
            <a:chExt cx="2828642" cy="2806829"/>
          </a:xfrm>
        </p:grpSpPr>
        <p:sp>
          <p:nvSpPr>
            <p:cNvPr id="78" name="TextBox 77"/>
            <p:cNvSpPr txBox="1"/>
            <p:nvPr/>
          </p:nvSpPr>
          <p:spPr>
            <a:xfrm>
              <a:off x="457200" y="590145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 smtClean="0">
                  <a:latin typeface="Futura Condensed"/>
                  <a:cs typeface="Futura Condensed"/>
                </a:rPr>
                <a:t>卷轴游戏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  <p:grpSp>
          <p:nvGrpSpPr>
            <p:cNvPr id="77" name="Group 76"/>
            <p:cNvGrpSpPr/>
            <p:nvPr/>
          </p:nvGrpSpPr>
          <p:grpSpPr>
            <a:xfrm>
              <a:off x="444500" y="1514235"/>
              <a:ext cx="2348507" cy="1882739"/>
              <a:chOff x="519774" y="1533822"/>
              <a:chExt cx="2348507" cy="1882739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613831" y="1533822"/>
                <a:ext cx="2159001" cy="551840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519774" y="2217627"/>
                <a:ext cx="2348507" cy="11989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在这个项目里，你将尝试自己创作一个游戏。这个游戏包含角色、得分和</a:t>
                </a:r>
                <a:r>
                  <a:rPr lang="zh-CN" altLang="en-US" sz="1200" dirty="0" smtClean="0"/>
                  <a:t>关卡</a:t>
                </a:r>
                <a:r>
                  <a:rPr lang="zh-CN" altLang="en-US" sz="1200" dirty="0"/>
                  <a:t>之间的互动。这个游戏和 </a:t>
                </a:r>
                <a:r>
                  <a:rPr lang="en-US" altLang="zh-CN" sz="1200" dirty="0"/>
                  <a:t>Flappy Bird </a:t>
                </a:r>
                <a:r>
                  <a:rPr lang="zh-CN" altLang="en-US" sz="1200" dirty="0"/>
                  <a:t>相似，玩家的任务是防止游戏角色掉到地上或者碰到某个的物体。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573940"/>
            <a:chOff x="441661" y="3857808"/>
            <a:chExt cx="2969349" cy="157394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237496"/>
              <a:chOff x="499401" y="4194252"/>
              <a:chExt cx="2885167" cy="123749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创建两个角色：一个玩家用来控制（</a:t>
                </a:r>
                <a:r>
                  <a:rPr lang="en-US" altLang="zh-CN" sz="1200" dirty="0"/>
                  <a:t>Hippo1</a:t>
                </a:r>
                <a:r>
                  <a:rPr lang="zh-CN" altLang="en-US" sz="1200" dirty="0"/>
                  <a:t>），另一个用来躲避（障碍物）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使角色</a:t>
                </a:r>
                <a:r>
                  <a:rPr lang="zh-CN" altLang="en-US" sz="1200" dirty="0"/>
                  <a:t>具有互动</a:t>
                </a:r>
                <a:r>
                  <a:rPr lang="zh-CN" altLang="en-US" sz="1200" dirty="0" smtClean="0"/>
                  <a:t>性。</a:t>
                </a: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给</a:t>
                </a:r>
                <a:r>
                  <a:rPr lang="zh-CN" altLang="en-US" sz="1200" dirty="0"/>
                  <a:t>障碍物添加脚本，让它们在舞台上滑动起来！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457200" y="5679955"/>
            <a:ext cx="2795698" cy="1635676"/>
            <a:chOff x="3992282" y="2830659"/>
            <a:chExt cx="3307404" cy="1864661"/>
          </a:xfrm>
        </p:grpSpPr>
        <p:sp>
          <p:nvSpPr>
            <p:cNvPr id="104" name="TextBox 103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怎样给游戏增加难度？你</a:t>
              </a:r>
              <a:r>
                <a:rPr lang="zh-CN" altLang="en-US" sz="1200" dirty="0"/>
                <a:t>可以设计不同的关卡，使用计时器或者计分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228600" indent="-22860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尝试通过</a:t>
              </a:r>
              <a:r>
                <a:rPr lang="zh-CN" altLang="en-US" sz="1200" dirty="0"/>
                <a:t>编辑背景来改变游戏</a:t>
              </a:r>
              <a:r>
                <a:rPr lang="zh-CN" altLang="en-US" sz="1200" dirty="0" smtClean="0"/>
                <a:t>场景。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</a:t>
              </a:r>
              <a:r>
                <a:rPr lang="zh-CN" altLang="en-US" sz="1200" dirty="0"/>
                <a:t>使用不同的按键来控制角色！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5510115" y="4194700"/>
            <a:ext cx="2133863" cy="3551834"/>
            <a:chOff x="5510115" y="4194700"/>
            <a:chExt cx="2133863" cy="3551834"/>
          </a:xfrm>
        </p:grpSpPr>
        <p:sp>
          <p:nvSpPr>
            <p:cNvPr id="117" name="TextBox 116"/>
            <p:cNvSpPr txBox="1"/>
            <p:nvPr/>
          </p:nvSpPr>
          <p:spPr>
            <a:xfrm>
              <a:off x="5510115" y="4194700"/>
              <a:ext cx="1892990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控制角色的移动</a:t>
              </a:r>
              <a:endPara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510115" y="7501424"/>
              <a:ext cx="2133863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明确游戏什么时候结束</a:t>
              </a:r>
              <a:endPara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510115" y="5927443"/>
              <a:ext cx="2100644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让角色不停下落</a:t>
              </a:r>
              <a:endPara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70" name="TextBox 169"/>
          <p:cNvSpPr txBox="1"/>
          <p:nvPr/>
        </p:nvSpPr>
        <p:spPr>
          <a:xfrm>
            <a:off x="3449366" y="6062869"/>
            <a:ext cx="211030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产生克隆体，在下面脚本里被用于使障碍物在屏幕上移动</a:t>
            </a:r>
            <a:endParaRPr lang="en-US" sz="1000" dirty="0" smtClean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72" name="Rectangle 71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iamond 72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iamond 73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4" name="Picture 3" descr="10 飞积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5140" y="3507105"/>
            <a:ext cx="980440" cy="687070"/>
          </a:xfrm>
          <a:prstGeom prst="rect">
            <a:avLst/>
          </a:prstGeom>
        </p:spPr>
      </p:pic>
      <p:pic>
        <p:nvPicPr>
          <p:cNvPr id="5" name="Picture 4" descr="11 下落积木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235" y="4441190"/>
            <a:ext cx="818515" cy="1486535"/>
          </a:xfrm>
          <a:prstGeom prst="rect">
            <a:avLst/>
          </a:prstGeom>
        </p:spPr>
      </p:pic>
      <p:pic>
        <p:nvPicPr>
          <p:cNvPr id="8" name="Picture 7" descr="12 停止积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235" y="6221095"/>
            <a:ext cx="1253490" cy="1240155"/>
          </a:xfrm>
          <a:prstGeom prst="rect">
            <a:avLst/>
          </a:prstGeom>
        </p:spPr>
      </p:pic>
      <p:pic>
        <p:nvPicPr>
          <p:cNvPr id="9" name="Picture 8" descr="13 克隆积木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4759325"/>
            <a:ext cx="748665" cy="1303655"/>
          </a:xfrm>
          <a:prstGeom prst="rect">
            <a:avLst/>
          </a:prstGeom>
        </p:spPr>
      </p:pic>
      <p:pic>
        <p:nvPicPr>
          <p:cNvPr id="10" name="Picture 9" descr="14 移动积木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210" y="6456045"/>
            <a:ext cx="1550670" cy="130746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9790" y="3695700"/>
            <a:ext cx="1885315" cy="925195"/>
          </a:xfrm>
          <a:prstGeom prst="rect">
            <a:avLst/>
          </a:prstGeom>
        </p:spPr>
      </p:pic>
      <p:pic>
        <p:nvPicPr>
          <p:cNvPr id="20" name="Picture 19" descr="5 参考积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97885" y="478790"/>
            <a:ext cx="3865880" cy="2926715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9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设计游戏时你遇到的挑战是什么？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你最自豪的是部分是什么？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457995" y="6476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新手游戏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3800" dirty="0" smtClean="0">
              <a:latin typeface="Futura Condensed"/>
              <a:cs typeface="Futura Condensed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3" name="Picture 32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3728189"/>
            <a:chOff x="422410" y="2830659"/>
            <a:chExt cx="3324338" cy="372818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2302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（可选）学生以小组为单位探索“大鱼吃小鱼”程序。老师可以分发</a:t>
              </a:r>
              <a:r>
                <a:rPr lang="en-US" altLang="zh-CN" sz="1200" dirty="0"/>
                <a:t>“</a:t>
              </a:r>
              <a:r>
                <a:rPr lang="zh-CN" altLang="en-US" sz="1200" dirty="0" smtClean="0"/>
                <a:t>得分</a:t>
              </a:r>
              <a:r>
                <a:rPr lang="en-US" altLang="zh-CN" sz="1200" dirty="0" smtClean="0"/>
                <a:t>”</a:t>
              </a:r>
              <a:r>
                <a:rPr lang="zh-CN" altLang="en-US" sz="1200" dirty="0"/>
                <a:t>讲义给学生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帮助</a:t>
              </a:r>
              <a:r>
                <a:rPr lang="zh-CN" altLang="en-US" sz="1200" dirty="0"/>
                <a:t>学生打开“大鱼吃小鱼”程序。给学生一定的时间，让他们通过改编</a:t>
              </a:r>
              <a:r>
                <a:rPr lang="zh-CN" altLang="en-US" sz="1200" dirty="0" smtClean="0"/>
                <a:t>程序 </a:t>
              </a:r>
              <a:r>
                <a:rPr lang="en-US" altLang="zh-CN" sz="1200" dirty="0"/>
                <a:t>, </a:t>
              </a:r>
              <a:r>
                <a:rPr lang="zh-CN" altLang="en-US" sz="1200" dirty="0"/>
                <a:t>增加得分功能。（可选</a:t>
              </a:r>
              <a:r>
                <a:rPr lang="zh-CN" altLang="en-US" sz="1200" dirty="0" smtClean="0"/>
                <a:t>）</a:t>
              </a:r>
              <a:r>
                <a:rPr lang="zh-CN" altLang="en-US" sz="1200" dirty="0"/>
                <a:t>给学生时间将之前的迷宫、 乒乓球或卷轴游戏增加得分机制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允许</a:t>
              </a:r>
              <a:r>
                <a:rPr lang="zh-CN" altLang="en-US" sz="1200" dirty="0"/>
                <a:t>学生分享他们改编过的增加了得分功能的“大鱼吃小鱼” 程序。建议举办“设计演示”活动：邀请一 些学生向大家展示自己的作品，</a:t>
              </a:r>
              <a:r>
                <a:rPr lang="zh-CN" altLang="en-US" sz="1200" dirty="0" smtClean="0"/>
                <a:t>并解释</a:t>
              </a:r>
              <a:r>
                <a:rPr lang="zh-CN" altLang="en-US" sz="1200" dirty="0"/>
                <a:t>如何使用变量实现得分。（可选）让学生将他们改编后的作品添加</a:t>
              </a:r>
              <a:r>
                <a:rPr lang="zh-CN" altLang="en-US" sz="1200" dirty="0" smtClean="0"/>
                <a:t>到“大鱼吃小鱼改编”</a:t>
              </a:r>
              <a:r>
                <a:rPr lang="zh-CN" altLang="en-US" sz="1200" dirty="0"/>
                <a:t>工作室或班级工作室中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要求</a:t>
              </a:r>
              <a:r>
                <a:rPr lang="zh-CN" altLang="en-US" sz="1200" dirty="0"/>
                <a:t>学生回顾自己的设计过程，并在设计日志或小组讨论中作出及时的</a:t>
              </a:r>
              <a:r>
                <a:rPr lang="zh-CN" altLang="en-US" sz="1200" dirty="0" smtClean="0"/>
                <a:t>反馈</a:t>
              </a:r>
              <a:r>
                <a:rPr lang="zh-CN" altLang="en-US" sz="1200" dirty="0"/>
                <a:t>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4222218" y="795405"/>
            <a:ext cx="2999848" cy="126047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能够描述</a:t>
            </a:r>
            <a:r>
              <a:rPr lang="zh-CN" altLang="en-US" sz="1200" dirty="0"/>
              <a:t>什么是变量以及为什么变量很实用。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zh-CN" altLang="en-US" sz="1200" dirty="0"/>
              <a:t>了解计算概念中的</a:t>
            </a:r>
            <a:r>
              <a:rPr lang="zh-CN" altLang="en-US" sz="1200" dirty="0">
                <a:sym typeface="+mn-ea"/>
              </a:rPr>
              <a:t>数据</a:t>
            </a:r>
            <a:r>
              <a:rPr lang="zh-CN" altLang="en-US" sz="1200" dirty="0"/>
              <a:t>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zh-CN" altLang="en-US" sz="1200" dirty="0"/>
              <a:t>体验改编和重用部分或整个项目。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585142" y="794340"/>
            <a:ext cx="28159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得分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07796" y="2830659"/>
            <a:ext cx="3307404" cy="2251179"/>
            <a:chOff x="4007796" y="2830659"/>
            <a:chExt cx="3307404" cy="2251179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175323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latin typeface="Futura Condensed"/>
                  <a:cs typeface="Futura Condensed"/>
                </a:rPr>
                <a:t>“得分”课程材料</a:t>
              </a:r>
              <a:endParaRPr lang="en-US" altLang="zh-CN" sz="1200" dirty="0" smtClean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“得分示例”</a:t>
              </a:r>
              <a:r>
                <a:rPr lang="zh-CN" altLang="en-US" sz="1200" dirty="0"/>
                <a:t>工作室：</a:t>
              </a:r>
              <a:br>
                <a:rPr lang="en-US" sz="1200" dirty="0">
                  <a:latin typeface="Futura Condensed"/>
                  <a:cs typeface="Futura Condensed"/>
                </a:rPr>
              </a:br>
              <a:r>
                <a:rPr lang="zh-CN" altLang="en-US" sz="1200" dirty="0" smtClean="0">
                  <a:latin typeface="Futura Condensed"/>
                  <a:cs typeface="Futura Condensed"/>
                  <a:hlinkClick r:id="rId1" tooltip="" action="ppaction://hlinkfile"/>
                </a:rPr>
                <a:t>https://create.codelab.club/studios/84/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“大鱼吃小鱼”项目</a:t>
              </a:r>
              <a:r>
                <a:rPr lang="zh-CN" altLang="en-US" sz="1200" dirty="0" smtClean="0">
                  <a:hlinkClick r:id="rId2" tooltip="" action="ppaction://hlinkfile"/>
                </a:rPr>
                <a:t>https://create.codelab.club/projects/1110/</a:t>
              </a:r>
              <a:endParaRPr lang="en-US" sz="1200" spc="-20" dirty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“大鱼吃小鱼改编</a:t>
              </a:r>
              <a:r>
                <a:rPr lang="en-US" altLang="zh-CN" sz="1200" dirty="0" smtClean="0"/>
                <a:t>”</a:t>
              </a:r>
              <a:r>
                <a:rPr lang="zh-CN" altLang="en-US" sz="1200" dirty="0"/>
                <a:t>工作室</a:t>
              </a:r>
              <a:r>
                <a:rPr lang="zh-CN" altLang="en-US" sz="1200" dirty="0">
                  <a:hlinkClick r:id="rId3" tooltip="" action="ppaction://hlinkfile"/>
                </a:rPr>
                <a:t>https://create.codelab.club/studios/85/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4007796" y="5305053"/>
            <a:ext cx="3307404" cy="957492"/>
            <a:chOff x="3992282" y="2832776"/>
            <a:chExt cx="3307404" cy="957492"/>
          </a:xfrm>
        </p:grpSpPr>
        <p:sp>
          <p:nvSpPr>
            <p:cNvPr id="84" name="TextBox 83"/>
            <p:cNvSpPr txBox="1"/>
            <p:nvPr/>
          </p:nvSpPr>
          <p:spPr>
            <a:xfrm>
              <a:off x="4089400" y="3328603"/>
              <a:ext cx="3117152" cy="46166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你</a:t>
              </a:r>
              <a:r>
                <a:rPr lang="zh-CN" altLang="en-US" sz="1200" dirty="0"/>
                <a:t>会怎样向他人解释变量呢？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 smtClean="0"/>
                <a:t>变量</a:t>
              </a:r>
              <a:r>
                <a:rPr lang="zh-CN" altLang="en-US" sz="1200" dirty="0"/>
                <a:t>有什么用呢？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4007796" y="6390703"/>
            <a:ext cx="3307404" cy="772826"/>
            <a:chOff x="3992282" y="2832776"/>
            <a:chExt cx="3307404" cy="772826"/>
          </a:xfrm>
        </p:grpSpPr>
        <p:sp>
          <p:nvSpPr>
            <p:cNvPr id="88" name="TextBox 87"/>
            <p:cNvSpPr txBox="1"/>
            <p:nvPr/>
          </p:nvSpPr>
          <p:spPr>
            <a:xfrm>
              <a:off x="4089400" y="3328603"/>
              <a:ext cx="3117152" cy="276999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200" dirty="0"/>
                <a:t>学生们能解释变量的概念及作用吗？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52" name="TextBox 51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64" name="TextBox 63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TextBox 77"/>
          <p:cNvSpPr txBox="1"/>
          <p:nvPr/>
        </p:nvSpPr>
        <p:spPr>
          <a:xfrm>
            <a:off x="551129" y="8142739"/>
            <a:ext cx="3231204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鼓励</a:t>
            </a:r>
            <a:r>
              <a:rPr lang="zh-CN" altLang="en-US" sz="1200" dirty="0"/>
              <a:t>学生通过探究</a:t>
            </a:r>
            <a:r>
              <a:rPr lang="en-US" altLang="zh-CN" sz="1200" dirty="0"/>
              <a:t>“</a:t>
            </a:r>
            <a:r>
              <a:rPr lang="zh-CN" altLang="en-US" sz="1200" dirty="0"/>
              <a:t>得分示例</a:t>
            </a:r>
            <a:r>
              <a:rPr lang="en-US" altLang="zh-CN" sz="1200" dirty="0"/>
              <a:t>”</a:t>
            </a:r>
            <a:r>
              <a:rPr lang="zh-CN" altLang="en-US" sz="1200" dirty="0"/>
              <a:t>工作室中示例项目的代码，阐明对变量的</a:t>
            </a:r>
            <a:r>
              <a:rPr lang="zh-CN" altLang="en-US" sz="1200" dirty="0" smtClean="0"/>
              <a:t>理解</a:t>
            </a:r>
            <a:r>
              <a:rPr lang="zh-CN" altLang="en-US" sz="1200" dirty="0"/>
              <a:t>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变量</a:t>
            </a:r>
            <a:r>
              <a:rPr lang="zh-CN" altLang="en-US" sz="1200" dirty="0"/>
              <a:t>是一个非常重要的数学和计算概念。学生在数学和科学课上学过变量</a:t>
            </a:r>
            <a:r>
              <a:rPr lang="zh-CN" altLang="en-US" sz="1200" dirty="0" smtClean="0"/>
              <a:t>，但</a:t>
            </a:r>
            <a:r>
              <a:rPr lang="zh-CN" altLang="en-US" sz="1200" dirty="0"/>
              <a:t>许多同学会遇到学习障碍。游戏是让学生更详细理解变量用途的一个方法。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35515" y="1694474"/>
            <a:ext cx="122988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/>
              <a:t>建议时间</a:t>
            </a:r>
            <a:r>
              <a:rPr lang="zh-CN" altLang="en-US" sz="1000" dirty="0" smtClean="0"/>
              <a:t> 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en-US" altLang="zh-CN" sz="1000" dirty="0" smtClean="0"/>
              <a:t>30-45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103" name="Picture 102" descr="30m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068" y="1752620"/>
            <a:ext cx="329184" cy="32918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80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46" name="Picture 45" descr="Unit4activities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altLang="zh-CN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altLang="zh-CN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6" y="1526052"/>
            <a:ext cx="2357171" cy="1523714"/>
            <a:chOff x="422410" y="1479489"/>
            <a:chExt cx="2357171" cy="1523714"/>
          </a:xfrm>
        </p:grpSpPr>
        <p:sp>
          <p:nvSpPr>
            <p:cNvPr id="10" name="TextBox 9"/>
            <p:cNvSpPr txBox="1"/>
            <p:nvPr/>
          </p:nvSpPr>
          <p:spPr>
            <a:xfrm>
              <a:off x="515544" y="1479489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/>
                <a:t>在 </a:t>
              </a:r>
              <a:r>
                <a:rPr lang="en-US" altLang="zh-CN" sz="1200" dirty="0"/>
                <a:t>S</a:t>
              </a:r>
              <a:r>
                <a:rPr lang="en-US" sz="1200" dirty="0"/>
                <a:t>cratch </a:t>
              </a:r>
              <a:r>
                <a:rPr lang="zh-CN" altLang="en-US" sz="1200" dirty="0"/>
                <a:t>项目中如何计分呢？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410" y="2173258"/>
              <a:ext cx="235717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在“大鱼吃小鱼”游戏中，玩家需要操作鼠标，引导大鱼尽可能吃到更多的小鱼。你将</a:t>
              </a:r>
              <a:r>
                <a:rPr lang="zh-CN" altLang="en-US" sz="1200" dirty="0" smtClean="0"/>
                <a:t>通过</a:t>
              </a:r>
              <a:r>
                <a:rPr lang="zh-CN" altLang="en-US" sz="1200" dirty="0"/>
                <a:t>增加一个得分变量， 改编这个游戏。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26672" y="4228628"/>
            <a:ext cx="2885167" cy="176974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/>
              <a:t>打开“大鱼吃小鱼”项目</a:t>
            </a:r>
            <a:r>
              <a:rPr lang="zh-CN" altLang="en-US" sz="1200" dirty="0" smtClean="0"/>
              <a:t>页面</a:t>
            </a:r>
            <a:r>
              <a:rPr lang="zh-CN" altLang="en-US" sz="1200" dirty="0" smtClean="0">
                <a:hlinkClick r:id="rId1" tooltip="" action="ppaction://hlinkfile"/>
              </a:rPr>
              <a:t>https://create.codelab.club/projects/1110/</a:t>
            </a:r>
            <a:endParaRPr lang="en-US" sz="1200" dirty="0" smtClean="0">
              <a:latin typeface="Futura Condensed"/>
              <a:cs typeface="Futura Condensed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/>
              <a:t>点击</a:t>
            </a:r>
            <a:r>
              <a:rPr lang="en-US" altLang="zh-CN" sz="1200" dirty="0"/>
              <a:t>“</a:t>
            </a:r>
            <a:r>
              <a:rPr lang="zh-CN" altLang="en-US" sz="1200" dirty="0"/>
              <a:t>变量</a:t>
            </a:r>
            <a:r>
              <a:rPr lang="en-US" altLang="zh-CN" sz="1200" dirty="0"/>
              <a:t>”</a:t>
            </a:r>
            <a:r>
              <a:rPr lang="zh-CN" altLang="en-US" sz="1200" dirty="0"/>
              <a:t>模块中的“建立一个变量” 按钮，创建并命名一个得分变量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测试变量积木，并</a:t>
            </a:r>
            <a:r>
              <a:rPr lang="zh-CN" altLang="en-US" sz="1200" dirty="0"/>
              <a:t>给项目</a:t>
            </a:r>
            <a:r>
              <a:rPr lang="zh-CN" altLang="en-US" sz="1200" dirty="0" smtClean="0"/>
              <a:t>增加得分功能</a:t>
            </a:r>
            <a:r>
              <a:rPr lang="zh-CN" altLang="en-US" sz="1200" dirty="0"/>
              <a:t>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36830" y="8634978"/>
            <a:ext cx="3775457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不知该怎样使用变量？点击这个网址学习一下吧： </a:t>
            </a:r>
            <a:r>
              <a:rPr lang="zh-CN" altLang="en-US" sz="1200" dirty="0">
                <a:hlinkClick r:id="rId2" tooltip="" action="ppaction://hlinkfile"/>
              </a:rPr>
              <a:t>https://create.codelab.club/projects/1106/</a:t>
            </a:r>
            <a:r>
              <a:rPr lang="zh-CN" altLang="en-US" sz="1200" dirty="0"/>
              <a:t> 或者观看一下这个视频: </a:t>
            </a:r>
            <a:r>
              <a:rPr lang="zh-CN" altLang="en-US" sz="1200" dirty="0">
                <a:hlinkClick r:id="rId3"/>
              </a:rPr>
              <a:t>http://youtu.be/uXq379XkhVw</a:t>
            </a:r>
            <a:endParaRPr lang="en-US" sz="1200" dirty="0" smtClean="0">
              <a:latin typeface="Futura Condensed"/>
              <a:cs typeface="Futura Condensed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探索和学习包含变量的游戏：如何创建变量，如何在项目中增加得分。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424949" y="8495278"/>
            <a:ext cx="3169652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你的项目添加到“大鱼吃小鱼改编</a:t>
            </a:r>
            <a:r>
              <a:rPr lang="zh-CN" altLang="en-US" sz="1200" dirty="0">
                <a:sym typeface="+mn-ea"/>
              </a:rPr>
              <a:t>”</a:t>
            </a:r>
            <a:r>
              <a:rPr lang="zh-CN" altLang="en-US" sz="1200" dirty="0"/>
              <a:t>工作室中吧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dirty="0">
                <a:hlinkClick r:id="rId4" tooltip="" action="ppaction://hlinkfile"/>
              </a:rPr>
              <a:t>https://create.codelab.club/studios/85/</a:t>
            </a:r>
            <a:endParaRPr lang="en-US" sz="11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尝试</a:t>
            </a:r>
            <a:r>
              <a:rPr lang="zh-CN" altLang="en-US" sz="1200" dirty="0"/>
              <a:t>着挑战一下自己，制作更多的作品吧！怎样使用分数来增加游戏的</a:t>
            </a:r>
            <a:r>
              <a:rPr lang="zh-CN" altLang="en-US" sz="1200" dirty="0" smtClean="0"/>
              <a:t>难度</a:t>
            </a:r>
            <a:r>
              <a:rPr lang="zh-CN" altLang="en-US" sz="1200" dirty="0"/>
              <a:t>呢</a:t>
            </a:r>
            <a:r>
              <a:rPr lang="zh-CN" altLang="en-US" sz="1200" dirty="0" smtClean="0"/>
              <a:t>？</a:t>
            </a:r>
            <a:endParaRPr lang="en-US" altLang="zh-CN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找到</a:t>
            </a:r>
            <a:r>
              <a:rPr lang="zh-CN" altLang="en-US" sz="1200" dirty="0"/>
              <a:t>一个对你有启发的游戏，试着改编一下吧</a:t>
            </a:r>
            <a:r>
              <a:rPr lang="zh-CN" altLang="en-US" sz="1200" dirty="0" smtClean="0"/>
              <a:t>！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4212287" y="8432353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44691" y="3857808"/>
            <a:ext cx="2953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从这里开始</a:t>
            </a:r>
            <a:endParaRPr lang="en-US" altLang="zh-CN" sz="1600" dirty="0">
              <a:latin typeface="Futura Condensed"/>
              <a:cs typeface="Futura Condensed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535219" y="4194252"/>
            <a:ext cx="2717679" cy="2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Screen Shot 2014-06-10 at 5.39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224" y="746032"/>
            <a:ext cx="3693476" cy="276747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6351394"/>
            <a:ext cx="7772401" cy="2153959"/>
            <a:chOff x="0" y="6351394"/>
            <a:chExt cx="7772401" cy="2153959"/>
          </a:xfrm>
        </p:grpSpPr>
        <p:sp>
          <p:nvSpPr>
            <p:cNvPr id="33" name="Rectangle 32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582347" y="7884634"/>
              <a:ext cx="3190054" cy="507475"/>
              <a:chOff x="4582347" y="7884634"/>
              <a:chExt cx="3190054" cy="507475"/>
            </a:xfrm>
          </p:grpSpPr>
          <p:sp>
            <p:nvSpPr>
              <p:cNvPr id="35" name="Diamond 34"/>
              <p:cNvSpPr/>
              <p:nvPr/>
            </p:nvSpPr>
            <p:spPr>
              <a:xfrm>
                <a:off x="5986874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582347" y="7884634"/>
                <a:ext cx="31900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62" name="Oval Callout 61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rgbClr val="EBF1DE"/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感觉进入死胡同了么？没关系！试试以下这些方法。。。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457995" y="647673"/>
            <a:ext cx="28159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得分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pic>
        <p:nvPicPr>
          <p:cNvPr id="4" name="Picture 3" descr="15 新建变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8540" y="4228465"/>
            <a:ext cx="1612900" cy="774700"/>
          </a:xfrm>
          <a:prstGeom prst="rect">
            <a:avLst/>
          </a:prstGeom>
        </p:spPr>
      </p:pic>
      <p:pic>
        <p:nvPicPr>
          <p:cNvPr id="12" name="Picture 11" descr="16 变量命名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0" y="3860800"/>
            <a:ext cx="1917700" cy="1555750"/>
          </a:xfrm>
          <a:prstGeom prst="rect">
            <a:avLst/>
          </a:prstGeom>
        </p:spPr>
      </p:pic>
      <p:pic>
        <p:nvPicPr>
          <p:cNvPr id="15" name="Picture 14" descr="17 变量积木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56275" y="5582920"/>
            <a:ext cx="1495425" cy="1996440"/>
          </a:xfrm>
          <a:prstGeom prst="rect">
            <a:avLst/>
          </a:prstGeom>
        </p:spPr>
      </p:pic>
      <p:pic>
        <p:nvPicPr>
          <p:cNvPr id="16" name="Picture 15" descr="18 得分积木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8540" y="5582920"/>
            <a:ext cx="1612900" cy="1895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你</a:t>
              </a:r>
              <a:r>
                <a:rPr lang="zh-CN" altLang="en-US" sz="1600" dirty="0">
                  <a:latin typeface="Futura Condensed"/>
                  <a:cs typeface="Futura Condensed"/>
                </a:rPr>
                <a:t>会怎样向他人解释变量呢？ 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变量有什么用呢？ 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2" name="Picture 31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7995" y="6730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得分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3544039"/>
            <a:chOff x="422410" y="2830659"/>
            <a:chExt cx="3324338" cy="354403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04609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 smtClean="0"/>
                <a:t>教师可以</a:t>
              </a:r>
              <a:r>
                <a:rPr lang="zh-CN" altLang="en-US" sz="1200" dirty="0"/>
                <a:t>向学生展示“扩展</a:t>
              </a:r>
              <a:r>
                <a:rPr lang="zh-CN" altLang="en-US" sz="1200" dirty="0" smtClean="0"/>
                <a:t>”工作室中的例子。将</a:t>
              </a:r>
              <a:r>
                <a:rPr lang="en-US" altLang="zh-CN" sz="1200" dirty="0" smtClean="0"/>
                <a:t>“</a:t>
              </a:r>
              <a:r>
                <a:rPr lang="zh-CN" altLang="en-US" sz="1200" dirty="0" smtClean="0"/>
                <a:t>扩展</a:t>
              </a:r>
              <a:r>
                <a:rPr lang="en-US" altLang="zh-CN" sz="1200" dirty="0" smtClean="0"/>
                <a:t>”</a:t>
              </a:r>
              <a:r>
                <a:rPr lang="zh-CN" altLang="en-US" sz="1200" dirty="0"/>
                <a:t>部分</a:t>
              </a:r>
              <a:r>
                <a:rPr lang="zh-CN" altLang="en-US" sz="1200" dirty="0" smtClean="0"/>
                <a:t>的讲义</a:t>
              </a:r>
              <a:r>
                <a:rPr lang="zh-CN" altLang="en-US" sz="1200" dirty="0"/>
                <a:t>分发给学生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给</a:t>
              </a:r>
              <a:r>
                <a:rPr lang="zh-CN" altLang="en-US" sz="1200" dirty="0"/>
                <a:t>学生时间探究“扩展”工作室中程序代码，让他们研究增加游戏</a:t>
              </a:r>
              <a:r>
                <a:rPr lang="zh-CN" altLang="en-US" sz="1200" dirty="0" smtClean="0"/>
                <a:t>难度或</a:t>
              </a:r>
              <a:r>
                <a:rPr lang="zh-CN" altLang="en-US" sz="1200" dirty="0"/>
                <a:t>扩展游戏内容的不同方法。让</a:t>
              </a:r>
              <a:r>
                <a:rPr lang="zh-CN" altLang="en-US" sz="1200" dirty="0" smtClean="0"/>
                <a:t>学</a:t>
              </a:r>
              <a:r>
                <a:rPr lang="zh-CN" altLang="en-US" sz="1200" dirty="0"/>
                <a:t>生在之前制作的迷宫、乒乓球、 或卷轴游戏的项目中，增加一个或多个扩展</a:t>
              </a:r>
              <a:r>
                <a:rPr lang="zh-CN" altLang="en-US" sz="1200" dirty="0" smtClean="0"/>
                <a:t>。给</a:t>
              </a:r>
              <a:r>
                <a:rPr lang="zh-CN" altLang="en-US" sz="1200" dirty="0"/>
                <a:t>学生时间，让他们实验，并将扩展模块应用到游戏中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允许</a:t>
              </a:r>
              <a:r>
                <a:rPr lang="zh-CN" altLang="en-US" sz="1200" dirty="0"/>
                <a:t>学生相互分享他们扩展的游戏项目。建议</a:t>
              </a:r>
              <a:r>
                <a:rPr lang="zh-CN" altLang="en-US" sz="1200" dirty="0" smtClean="0"/>
                <a:t>使用“</a:t>
              </a:r>
              <a:r>
                <a:rPr lang="zh-CN" altLang="en-US" sz="1200" dirty="0"/>
                <a:t>结对分享</a:t>
              </a:r>
              <a:r>
                <a:rPr lang="zh-CN" altLang="en-US" sz="1200" dirty="0" smtClean="0"/>
                <a:t>”或“设计示例</a:t>
              </a:r>
              <a:r>
                <a:rPr lang="zh-CN" altLang="en-US" sz="1200" dirty="0"/>
                <a:t>” </a:t>
              </a:r>
              <a:r>
                <a:rPr lang="zh-CN" altLang="en-US" sz="1200" dirty="0" smtClean="0"/>
                <a:t>活动以便学生分享作品并</a:t>
              </a:r>
              <a:r>
                <a:rPr lang="zh-CN" altLang="en-US" sz="1200" dirty="0"/>
                <a:t>展示他们所学到的知识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要求</a:t>
              </a:r>
              <a:r>
                <a:rPr lang="zh-CN" altLang="en-US" sz="1200" dirty="0"/>
                <a:t>学生回顾设计过程，并在设计日志或小组讨论中作出及时的反馈。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4214625" y="795405"/>
            <a:ext cx="2999848" cy="107632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通过探索</a:t>
            </a:r>
            <a:r>
              <a:rPr lang="zh-CN" altLang="en-US" sz="1200" dirty="0"/>
              <a:t>包含常用游戏机制的程序，提升对条件、运算符、数据这些概念的熟悉程度。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98683" y="794340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扩展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07796" y="2830659"/>
            <a:ext cx="3307404" cy="1143104"/>
            <a:chOff x="4007796" y="2830659"/>
            <a:chExt cx="3307404" cy="1143104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“扩展”课程材料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“扩展”工作室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hlinkClick r:id="rId1" tooltip="" action="ppaction://hlinkfile"/>
                </a:rPr>
                <a:t>https://create.codelab.club/studios/86/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4007796" y="4189541"/>
            <a:ext cx="3307404" cy="1325772"/>
            <a:chOff x="3992282" y="2832776"/>
            <a:chExt cx="3307404" cy="1325772"/>
          </a:xfrm>
        </p:grpSpPr>
        <p:sp>
          <p:nvSpPr>
            <p:cNvPr id="84" name="TextBox 83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增加</a:t>
              </a:r>
              <a:r>
                <a:rPr lang="zh-CN" altLang="en-US" sz="1200" dirty="0"/>
                <a:t>游戏难度的方法有哪些？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 smtClean="0"/>
                <a:t>你</a:t>
              </a:r>
              <a:r>
                <a:rPr lang="zh-CN" altLang="en-US" sz="1200" dirty="0"/>
                <a:t>在自己的游戏项目中添加了哪些扩展模块？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描述你在游戏中添加扩展模块的过程。</a:t>
              </a:r>
              <a:endParaRPr lang="en-US" sz="12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4007796" y="5717576"/>
            <a:ext cx="3307404" cy="956202"/>
            <a:chOff x="3992282" y="2832776"/>
            <a:chExt cx="3307404" cy="956202"/>
          </a:xfrm>
        </p:grpSpPr>
        <p:sp>
          <p:nvSpPr>
            <p:cNvPr id="88" name="TextBox 87"/>
            <p:cNvSpPr txBox="1"/>
            <p:nvPr/>
          </p:nvSpPr>
          <p:spPr>
            <a:xfrm>
              <a:off x="4089400" y="33286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200" dirty="0"/>
                <a:t>学生能够将扩展模块添加到已有的游戏项目中吗？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55" name="TextBox 54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64" name="TextBox 63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TextBox 77"/>
          <p:cNvSpPr txBox="1"/>
          <p:nvPr/>
        </p:nvSpPr>
        <p:spPr>
          <a:xfrm>
            <a:off x="551129" y="8142739"/>
            <a:ext cx="3231204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+ </a:t>
            </a:r>
            <a:r>
              <a:rPr lang="zh-CN" altLang="en-US" sz="1200" dirty="0"/>
              <a:t>为了给需要额外帮助的同学更多支持，建议全班一起分析一个扩展示例（</a:t>
            </a:r>
            <a:r>
              <a:rPr lang="zh-CN" altLang="en-US" sz="1200" dirty="0" smtClean="0"/>
              <a:t>例如</a:t>
            </a:r>
            <a:r>
              <a:rPr lang="zh-CN" altLang="en-US" sz="1200" dirty="0"/>
              <a:t>，关卡），并且帮助学生添加扩展到他们的游戏中。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zh-CN" altLang="en-US" sz="1200" dirty="0"/>
              <a:t>背包工具能帮助学生将扩展模块中的各个部分加入到游戏中。要想了解更多</a:t>
            </a:r>
            <a:r>
              <a:rPr lang="zh-CN" altLang="en-US" sz="1200" dirty="0" smtClean="0"/>
              <a:t>背包</a:t>
            </a:r>
            <a:r>
              <a:rPr lang="zh-CN" altLang="en-US" sz="1200" dirty="0"/>
              <a:t>工具的</a:t>
            </a:r>
            <a:r>
              <a:rPr lang="zh-CN" altLang="en-US" sz="1200" dirty="0" smtClean="0"/>
              <a:t>功能</a:t>
            </a:r>
            <a:r>
              <a:rPr lang="zh-CN" altLang="en-US" sz="1200" dirty="0"/>
              <a:t>，请</a:t>
            </a:r>
            <a:r>
              <a:rPr lang="zh-CN" altLang="en-US" sz="1200" dirty="0" smtClean="0"/>
              <a:t>访问</a:t>
            </a:r>
            <a:r>
              <a:rPr lang="zh-CN" altLang="en-US" sz="1200" dirty="0"/>
              <a:t>：</a:t>
            </a:r>
            <a:r>
              <a:rPr lang="en-US" sz="1200" dirty="0" smtClean="0">
                <a:latin typeface="Futura Condensed"/>
                <a:cs typeface="Futura Condensed"/>
                <a:hlinkClick r:id="rId2"/>
              </a:rPr>
              <a:t>http://bit.ly/scratchbackpack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527923" y="1694474"/>
            <a:ext cx="123747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/>
              <a:t>建议时间</a:t>
            </a:r>
            <a:r>
              <a:rPr lang="zh-CN" altLang="en-US" sz="1000" dirty="0" smtClean="0"/>
              <a:t> 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en-US" altLang="zh-CN" sz="1000" dirty="0" smtClean="0"/>
              <a:t>30-</a:t>
            </a:r>
            <a:r>
              <a:rPr lang="en-US" altLang="zh-CN" sz="1000" dirty="0"/>
              <a:t>45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102" name="Picture 101" descr="30m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475" y="1752620"/>
            <a:ext cx="329184" cy="32918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82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46" name="Picture 45" descr="Unit4activitie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altLang="zh-CN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altLang="zh-CN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3829984" y="6603168"/>
            <a:ext cx="3402084" cy="1059815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多人玩家 </a:t>
            </a:r>
            <a:r>
              <a:rPr lang="zh-CN" altLang="en-US" sz="1100" dirty="0">
                <a:hlinkClick r:id="rId1" tooltip="" action="ppaction://hlinkfile"/>
              </a:rPr>
              <a:t>https://create.codelab.club/projects/1118/</a:t>
            </a:r>
            <a:endParaRPr lang="zh-CN" altLang="en-US" sz="1000" dirty="0"/>
          </a:p>
          <a:p>
            <a:r>
              <a:rPr lang="zh-CN" altLang="en-US" sz="1100" dirty="0"/>
              <a:t>该程序展示和如何增加另一个玩家到游戏中。玩家 </a:t>
            </a:r>
            <a:r>
              <a:rPr lang="en-US" altLang="zh-CN" sz="1100" dirty="0"/>
              <a:t>1 </a:t>
            </a:r>
            <a:r>
              <a:rPr lang="zh-CN" altLang="en-US" sz="1100" dirty="0"/>
              <a:t>使用方向键来</a:t>
            </a:r>
            <a:r>
              <a:rPr lang="zh-CN" altLang="en-US" sz="1100" dirty="0" smtClean="0"/>
              <a:t>操作橙色方块</a:t>
            </a:r>
            <a:r>
              <a:rPr lang="zh-CN" altLang="en-US" sz="1100" dirty="0"/>
              <a:t>，玩家 </a:t>
            </a:r>
            <a:r>
              <a:rPr lang="en-US" altLang="zh-CN" sz="1100" dirty="0"/>
              <a:t>2 </a:t>
            </a:r>
            <a:r>
              <a:rPr lang="zh-CN" altLang="en-US" sz="1100" dirty="0"/>
              <a:t>使用 </a:t>
            </a:r>
            <a:r>
              <a:rPr lang="en-US" altLang="zh-CN" sz="1100" dirty="0"/>
              <a:t>W</a:t>
            </a:r>
            <a:r>
              <a:rPr lang="zh-CN" altLang="en-US" sz="1100" dirty="0"/>
              <a:t>、</a:t>
            </a:r>
            <a:r>
              <a:rPr lang="en-US" altLang="zh-CN" sz="1100" dirty="0"/>
              <a:t>A</a:t>
            </a:r>
            <a:r>
              <a:rPr lang="zh-CN" altLang="en-US" sz="1100" dirty="0"/>
              <a:t>、</a:t>
            </a:r>
            <a:r>
              <a:rPr lang="en-US" altLang="zh-CN" sz="1100" dirty="0"/>
              <a:t>S</a:t>
            </a:r>
            <a:r>
              <a:rPr lang="zh-CN" altLang="en-US" sz="1100" dirty="0"/>
              <a:t>、</a:t>
            </a:r>
            <a:r>
              <a:rPr lang="en-US" altLang="zh-CN" sz="1100" dirty="0"/>
              <a:t>D </a:t>
            </a:r>
            <a:r>
              <a:rPr lang="zh-CN" altLang="en-US" sz="1100" dirty="0"/>
              <a:t>按键来操作紫色方块。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7871074"/>
            <a:ext cx="7772400" cy="532604"/>
            <a:chOff x="0" y="7871074"/>
            <a:chExt cx="7772400" cy="532604"/>
          </a:xfrm>
        </p:grpSpPr>
        <p:sp>
          <p:nvSpPr>
            <p:cNvPr id="52" name="Rectangle 51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Diamond 59"/>
            <p:cNvSpPr/>
            <p:nvPr/>
          </p:nvSpPr>
          <p:spPr>
            <a:xfrm>
              <a:off x="1744862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Diamond 60"/>
            <p:cNvSpPr/>
            <p:nvPr/>
          </p:nvSpPr>
          <p:spPr>
            <a:xfrm>
              <a:off x="5631063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7879206"/>
              <a:ext cx="38707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试一试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0726" y="7884634"/>
              <a:ext cx="39016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45295" y="1523490"/>
            <a:ext cx="2357172" cy="1702265"/>
            <a:chOff x="409710" y="1458324"/>
            <a:chExt cx="2357172" cy="1702265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4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 smtClean="0">
                  <a:latin typeface="Futura Condensed"/>
                  <a:cs typeface="Futura Condensed"/>
                </a:rPr>
                <a:t>你能怎样扩展并且重新构思</a:t>
              </a:r>
              <a:r>
                <a:rPr lang="en-US" altLang="zh-CN" sz="1200" dirty="0" smtClean="0"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latin typeface="Futura Condensed"/>
                  <a:cs typeface="Futura Condensed"/>
                </a:rPr>
                <a:t>中的游戏呢？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你可以在你的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项目中添加额外的功能来设计游戏。在以下扩展模块中选择一个或多个添加到你已制作的迷宫、乒乓球或卷轴游戏中。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4076669" y="8474325"/>
            <a:ext cx="3314032" cy="15684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添加</a:t>
            </a:r>
            <a:r>
              <a:rPr lang="zh-CN" altLang="en-US" sz="1200" dirty="0"/>
              <a:t>另一个扩展模块到你的迷宫、乒乓球或者卷轴游戏中。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挑战</a:t>
            </a:r>
            <a:r>
              <a:rPr lang="zh-CN" altLang="en-US" sz="1200" dirty="0"/>
              <a:t>一下自己，看看能否做更多呢！继续浏览每个扩展模块并把适合的</a:t>
            </a:r>
            <a:r>
              <a:rPr lang="zh-CN" altLang="en-US" sz="1200" dirty="0" smtClean="0"/>
              <a:t>加入到</a:t>
            </a:r>
            <a:r>
              <a:rPr lang="zh-CN" altLang="en-US" sz="1200" dirty="0"/>
              <a:t>你的游戏中吧！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帮</a:t>
            </a:r>
            <a:r>
              <a:rPr lang="zh-CN" altLang="en-US" sz="1200" dirty="0"/>
              <a:t>一帮你的同伴！</a:t>
            </a:r>
            <a:endParaRPr lang="zh-CN" altLang="en-US" sz="1200" dirty="0"/>
          </a:p>
          <a:p>
            <a:r>
              <a:rPr lang="en-US" altLang="zh-CN" sz="1200" b="1" dirty="0"/>
              <a:t>+ </a:t>
            </a:r>
            <a:r>
              <a:rPr lang="en-US" altLang="zh-CN" sz="1200" b="1" dirty="0" smtClean="0"/>
              <a:t> </a:t>
            </a:r>
            <a:r>
              <a:rPr lang="zh-CN" altLang="en-US" sz="1200" dirty="0" smtClean="0"/>
              <a:t>和</a:t>
            </a:r>
            <a:r>
              <a:rPr lang="zh-CN" altLang="en-US" sz="1200" dirty="0"/>
              <a:t>你的同伴分享一下你的项目，并相互给予对方游戏反馈。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870726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3829984" y="66893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>
              <a:buSzPct val="100000"/>
            </a:pPr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得分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>
              <a:buSzPct val="100000"/>
            </a:pPr>
            <a:r>
              <a:rPr lang="zh-CN" altLang="en-US" sz="1100" dirty="0">
                <a:hlinkClick r:id="rId2" tooltip="" action="ppaction://hlinkfile"/>
              </a:rPr>
              <a:t>https://create.codelab.club/projects/1111/</a:t>
            </a:r>
            <a:endParaRPr lang="zh-CN" altLang="en-US" sz="1100" dirty="0"/>
          </a:p>
          <a:p>
            <a:r>
              <a:rPr lang="zh-CN" altLang="en-US" sz="1100" dirty="0"/>
              <a:t>该程序展示了如何设定并修改得分。每点击一次 Scratch 猫咪，得分都会</a:t>
            </a:r>
            <a:r>
              <a:rPr lang="zh-CN" altLang="en-US" sz="1100" dirty="0" smtClean="0"/>
              <a:t>增加 </a:t>
            </a:r>
            <a:r>
              <a:rPr lang="zh-CN" altLang="en-US" sz="1100" dirty="0"/>
              <a:t>10。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829984" y="215249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计时器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3" tooltip="" action="ppaction://hlinkfile"/>
              </a:rPr>
              <a:t>https://create.codelab.club/projects/1119/</a:t>
            </a:r>
            <a:r>
              <a:rPr lang="zh-CN" altLang="en-US" sz="1100" dirty="0"/>
              <a:t> </a:t>
            </a:r>
            <a:endParaRPr lang="zh-CN" altLang="en-US" sz="1100" dirty="0"/>
          </a:p>
          <a:p>
            <a:r>
              <a:rPr lang="zh-CN" altLang="en-US" sz="1100" dirty="0"/>
              <a:t>该程序展示了如何使用计时器。使用鼠标引导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猫咪到 </a:t>
            </a:r>
            <a:r>
              <a:rPr lang="en-US" altLang="zh-CN" sz="1100" dirty="0"/>
              <a:t>Gobo </a:t>
            </a:r>
            <a:r>
              <a:rPr lang="zh-CN" altLang="en-US" sz="1100" dirty="0"/>
              <a:t>所在的</a:t>
            </a:r>
            <a:r>
              <a:rPr lang="zh-CN" altLang="en-US" sz="1100" dirty="0" smtClean="0"/>
              <a:t>位置。</a:t>
            </a:r>
            <a:endParaRPr lang="zh-CN" altLang="en-US" sz="1100" dirty="0"/>
          </a:p>
        </p:txBody>
      </p:sp>
      <p:sp>
        <p:nvSpPr>
          <p:cNvPr id="76" name="Rectangle 75"/>
          <p:cNvSpPr/>
          <p:nvPr/>
        </p:nvSpPr>
        <p:spPr>
          <a:xfrm>
            <a:off x="3829986" y="4377831"/>
            <a:ext cx="3402082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鼠标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4" tooltip="" action="ppaction://hlinkfile"/>
              </a:rPr>
              <a:t>https://create.codelab.club/projects/1115/</a:t>
            </a:r>
            <a:endParaRPr lang="zh-CN" altLang="en-US" sz="1000" dirty="0"/>
          </a:p>
          <a:p>
            <a:r>
              <a:rPr lang="zh-CN" altLang="en-US" sz="1100" dirty="0"/>
              <a:t>该程序展示了如何操作鼠标来控制游戏。移动鼠标以移动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829984" y="5119610"/>
            <a:ext cx="3402084" cy="89027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重新开始 </a:t>
            </a:r>
            <a:r>
              <a:rPr lang="zh-CN" altLang="en-US" sz="1100" dirty="0">
                <a:hlinkClick r:id="rId5" tooltip="" action="ppaction://hlinkfile"/>
              </a:rPr>
              <a:t>https://create.codelab.club/projects/1116/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/>
              <a:t>该程序展示了如何创建一个按钮来重新开始游戏。点击“重新开始”按钮来</a:t>
            </a:r>
            <a:r>
              <a:rPr lang="zh-CN" altLang="en-US" sz="1100" dirty="0" smtClean="0"/>
              <a:t>重新开始</a:t>
            </a:r>
            <a:r>
              <a:rPr lang="zh-CN" altLang="en-US" sz="1100" dirty="0"/>
              <a:t>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829986" y="3636052"/>
            <a:ext cx="3402082" cy="85979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奖励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6" tooltip="" action="ppaction://hlinkfile"/>
              </a:rPr>
              <a:t>https://create.codelab.club/projects/1114/</a:t>
            </a:r>
            <a:endParaRPr lang="zh-CN" altLang="en-US" sz="1000" dirty="0">
              <a:hlinkClick r:id="rId6" tooltip="" action="ppaction://hlinkfile"/>
            </a:endParaRPr>
          </a:p>
          <a:p>
            <a:r>
              <a:rPr lang="zh-CN" altLang="en-US" sz="1100" dirty="0"/>
              <a:t>该程序展示了如何收集道具。使用方向键移动 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猫咪来收集目标道具。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829986" y="5861389"/>
            <a:ext cx="3402082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菜单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r>
              <a:rPr lang="zh-CN" altLang="en-US" sz="1100" dirty="0">
                <a:hlinkClick r:id="rId7" tooltip="" action="ppaction://hlinkfile"/>
              </a:rPr>
              <a:t>https://create.codelab.club/projects/1117/</a:t>
            </a:r>
            <a:endParaRPr lang="zh-CN" altLang="en-US" sz="1000" dirty="0"/>
          </a:p>
          <a:p>
            <a:r>
              <a:rPr lang="zh-CN" altLang="en-US" sz="1100" dirty="0"/>
              <a:t>该程序展示了如何在游戏的开始界面显示菜单。点击菜单页上的“开始”</a:t>
            </a:r>
            <a:r>
              <a:rPr lang="zh-CN" altLang="en-US" sz="1100" dirty="0" smtClean="0"/>
              <a:t>按钮</a:t>
            </a:r>
            <a:r>
              <a:rPr lang="zh-CN" altLang="en-US" sz="1100" dirty="0"/>
              <a:t>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829984" y="141071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关卡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 algn="l"/>
            <a:r>
              <a:rPr lang="zh-CN" altLang="en-US" sz="1100" dirty="0">
                <a:hlinkClick r:id="rId8" tooltip="" action="ppaction://hlinkfile"/>
              </a:rPr>
              <a:t>https://create.codelab.club/projects/1112/</a:t>
            </a:r>
            <a:endParaRPr lang="zh-CN" altLang="en-US" sz="1100" dirty="0">
              <a:sym typeface="+mn-ea"/>
            </a:endParaRPr>
          </a:p>
          <a:p>
            <a:pPr algn="l"/>
            <a:r>
              <a:rPr lang="zh-CN" altLang="en-US" sz="1100" dirty="0"/>
              <a:t>该程序展示了如何切换关卡。每按下一次空格键，得分都会增加 1 。每 </a:t>
            </a:r>
            <a:r>
              <a:rPr lang="en-US" altLang="zh-CN" sz="1100" dirty="0"/>
              <a:t>10 </a:t>
            </a:r>
            <a:r>
              <a:rPr lang="zh-CN" altLang="en-US" sz="1100" dirty="0"/>
              <a:t>分切换 </a:t>
            </a:r>
            <a:r>
              <a:rPr lang="en-US" altLang="zh-CN" sz="1100" dirty="0"/>
              <a:t>1 </a:t>
            </a:r>
            <a:r>
              <a:rPr lang="zh-CN" altLang="en-US" sz="1100" dirty="0"/>
              <a:t>个关卡。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829984" y="2894272"/>
            <a:ext cx="3402084" cy="875030"/>
          </a:xfrm>
          <a:prstGeom prst="rect">
            <a:avLst/>
          </a:prstGeom>
          <a:ln w="12700" cmpd="sng">
            <a:noFill/>
            <a:prstDash val="dash"/>
          </a:ln>
        </p:spPr>
        <p:txBody>
          <a:bodyPr wrap="square" lIns="0" tIns="91440" rIns="0" bIns="91440">
            <a:spAutoFit/>
          </a:bodyPr>
          <a:lstStyle/>
          <a:p>
            <a:pPr algn="l"/>
            <a:r>
              <a:rPr lang="en-US" sz="1200" b="1" dirty="0" smtClean="0">
                <a:latin typeface="Futura Condensed"/>
                <a:cs typeface="Futura Condensed"/>
              </a:rPr>
              <a:t>+   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敌人 </a:t>
            </a:r>
            <a:endParaRPr lang="zh-CN" altLang="en-US" sz="1200" b="1" dirty="0" smtClean="0">
              <a:latin typeface="Futura Condensed"/>
              <a:cs typeface="Futura Condensed"/>
            </a:endParaRPr>
          </a:p>
          <a:p>
            <a:pPr algn="l"/>
            <a:r>
              <a:rPr lang="zh-CN" altLang="en-US" sz="1100" dirty="0">
                <a:hlinkClick r:id="rId9" tooltip="" action="ppaction://hlinkfile"/>
              </a:rPr>
              <a:t>https://create.codelab.club/projects/1113/</a:t>
            </a:r>
            <a:endParaRPr lang="zh-CN" altLang="en-US" sz="1000" dirty="0"/>
          </a:p>
          <a:p>
            <a:r>
              <a:rPr lang="zh-CN" altLang="en-US" sz="1100" dirty="0"/>
              <a:t>该程序展示了如何添加一个“敌人”。使用上下按键控制</a:t>
            </a:r>
            <a:r>
              <a:rPr lang="en-US" altLang="zh-CN" sz="1100" dirty="0"/>
              <a:t>Scratch </a:t>
            </a:r>
            <a:r>
              <a:rPr lang="zh-CN" altLang="en-US" sz="1100" dirty="0"/>
              <a:t>猫咪躲避网球。</a:t>
            </a:r>
            <a:endParaRPr lang="en-US" sz="1100" dirty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7031" y="3857808"/>
            <a:ext cx="3086735" cy="1924050"/>
            <a:chOff x="427031" y="3857808"/>
            <a:chExt cx="3086735" cy="1924050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3086735" cy="1924050"/>
              <a:chOff x="427031" y="3857808"/>
              <a:chExt cx="3086735" cy="1924050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3086735" cy="154940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访问扩展</a:t>
                </a:r>
                <a:r>
                  <a:rPr lang="zh-CN" altLang="en-US" sz="1200" dirty="0"/>
                  <a:t>模块</a:t>
                </a:r>
                <a:r>
                  <a:rPr lang="zh-CN" altLang="en-US" sz="1200" dirty="0" smtClean="0"/>
                  <a:t>工作室：</a:t>
                </a:r>
                <a:br>
                  <a:rPr lang="en-US" sz="1200" dirty="0">
                    <a:latin typeface="Futura Condensed"/>
                    <a:cs typeface="Futura Condensed"/>
                  </a:rPr>
                </a:br>
                <a:r>
                  <a:rPr lang="zh-CN" altLang="en-US" sz="1200" dirty="0">
                    <a:hlinkClick r:id="rId10" tooltip="" action="ppaction://hlinkfile"/>
                  </a:rPr>
                  <a:t>https://create.codelab.club/studios/86/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选择一个（或多个）扩展模块来探索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将</a:t>
                </a:r>
                <a:r>
                  <a:rPr lang="zh-CN" altLang="en-US" sz="1200" dirty="0"/>
                  <a:t>你选择的拓展加入到先前制作的游戏项目中。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40" name="Straight Connector 39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308272" y="8474325"/>
            <a:ext cx="3356511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“背包”</a:t>
            </a:r>
            <a:r>
              <a:rPr lang="zh-CN" altLang="en-US" sz="1200" dirty="0"/>
              <a:t>工具在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编程中是一个非常实用的工具。它能存储</a:t>
            </a:r>
            <a:r>
              <a:rPr lang="zh-CN" altLang="en-US" sz="1200" dirty="0" smtClean="0"/>
              <a:t>代码</a:t>
            </a:r>
            <a:r>
              <a:rPr lang="zh-CN" altLang="en-US" sz="1200" dirty="0"/>
              <a:t>、音频文件、角色等内容。尝试用它来添加扩展模块到你的游戏</a:t>
            </a:r>
            <a:r>
              <a:rPr lang="zh-CN" altLang="en-US" sz="1200" dirty="0" smtClean="0"/>
              <a:t>中吧。</a:t>
            </a:r>
            <a:endParaRPr lang="en-US" altLang="zh-CN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此外</a:t>
            </a:r>
            <a:r>
              <a:rPr lang="zh-CN" altLang="en-US" sz="1200" dirty="0"/>
              <a:t>，在你的设计日志中写出想法和代码也是帮助你添加扩展</a:t>
            </a:r>
            <a:r>
              <a:rPr lang="zh-CN" altLang="en-US" sz="1200" dirty="0" smtClean="0"/>
              <a:t>模块</a:t>
            </a:r>
            <a:r>
              <a:rPr lang="zh-CN" altLang="en-US" sz="1200" dirty="0"/>
              <a:t>的另一个</a:t>
            </a:r>
            <a:r>
              <a:rPr lang="zh-CN" altLang="en-US" sz="1200" dirty="0" smtClean="0"/>
              <a:t>好办法</a:t>
            </a:r>
            <a:r>
              <a:rPr lang="zh-CN" altLang="en-US" sz="1200" dirty="0"/>
              <a:t>。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7995" y="647673"/>
            <a:ext cx="281594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扩展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增加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游戏难度的方法有哪些？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你在自己的游戏项目中添加了哪些扩展模块？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描述你在游戏中添加扩展模块的过程。</a:t>
                  </a:r>
                  <a:endParaRPr lang="en-US" sz="1600" dirty="0"/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5" name="Group 34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7" name="Picture 36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96095" y="6984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扩展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3544039"/>
            <a:chOff x="422410" y="2830659"/>
            <a:chExt cx="3324338" cy="354403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04609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"/>
              </a:pPr>
              <a:r>
                <a:rPr lang="zh-CN" altLang="en-US" sz="1200" dirty="0"/>
                <a:t>学生自己或以 </a:t>
              </a:r>
              <a:r>
                <a:rPr lang="en-US" altLang="zh-CN" sz="1200" dirty="0"/>
                <a:t>2-3 </a:t>
              </a:r>
              <a:r>
                <a:rPr lang="zh-CN" altLang="en-US" sz="1200" dirty="0"/>
                <a:t>人为小组，通过创建项目解决 </a:t>
              </a:r>
              <a:r>
                <a:rPr lang="en-US" altLang="zh-CN" sz="1200" dirty="0"/>
                <a:t>9 </a:t>
              </a:r>
              <a:r>
                <a:rPr lang="zh-CN" altLang="en-US" sz="1200" dirty="0"/>
                <a:t>个互动编程谜题来进一步探索</a:t>
              </a:r>
              <a:r>
                <a:rPr lang="zh-CN" altLang="en-US" sz="1200" dirty="0" smtClean="0"/>
                <a:t> </a:t>
              </a:r>
              <a:r>
                <a:rPr lang="en-US" altLang="zh-CN" sz="1200" dirty="0"/>
                <a:t>Scratch</a:t>
              </a:r>
              <a:r>
                <a:rPr lang="zh-CN" altLang="en-US" sz="1200" dirty="0" smtClean="0"/>
                <a:t>。这些</a:t>
              </a:r>
              <a:r>
                <a:rPr lang="zh-CN" altLang="en-US" sz="1200" dirty="0"/>
                <a:t>互动谜题能让学生在探索侦测模块的过程中深入理解更多 </a:t>
              </a:r>
              <a:r>
                <a:rPr lang="en-US" altLang="zh-CN" sz="1200" dirty="0"/>
                <a:t>Scratch </a:t>
              </a:r>
              <a:r>
                <a:rPr lang="zh-CN" altLang="en-US" sz="1200" dirty="0"/>
                <a:t>中有关</a:t>
              </a:r>
              <a:r>
                <a:rPr lang="zh-CN" altLang="en-US" sz="1200" dirty="0" smtClean="0"/>
                <a:t>互动的</a:t>
              </a:r>
              <a:r>
                <a:rPr lang="zh-CN" altLang="en-US" sz="1200" dirty="0"/>
                <a:t>概念。（可选）</a:t>
              </a:r>
              <a:r>
                <a:rPr lang="zh-CN" altLang="en-US" sz="1200" dirty="0" smtClean="0">
                  <a:sym typeface="+mn-ea"/>
                </a:rPr>
                <a:t>将</a:t>
              </a:r>
              <a:r>
                <a:rPr lang="en-US" altLang="zh-CN" sz="1200" dirty="0" smtClean="0">
                  <a:sym typeface="+mn-ea"/>
                </a:rPr>
                <a:t>“</a:t>
              </a:r>
              <a:r>
                <a:rPr lang="zh-CN" altLang="en-US" sz="1200" dirty="0" smtClean="0">
                  <a:sym typeface="+mn-ea"/>
                </a:rPr>
                <a:t>互动</a:t>
              </a:r>
              <a:r>
                <a:rPr lang="en-US" altLang="zh-CN" sz="1200" dirty="0" smtClean="0">
                  <a:sym typeface="+mn-ea"/>
                </a:rPr>
                <a:t>”</a:t>
              </a:r>
              <a:r>
                <a:rPr lang="zh-CN" altLang="en-US" sz="1200" dirty="0">
                  <a:sym typeface="+mn-ea"/>
                </a:rPr>
                <a:t>部分</a:t>
              </a:r>
              <a:r>
                <a:rPr lang="zh-CN" altLang="en-US" sz="1200" dirty="0" smtClean="0">
                  <a:sym typeface="+mn-ea"/>
                </a:rPr>
                <a:t>的讲义</a:t>
              </a:r>
              <a:r>
                <a:rPr lang="zh-CN" altLang="en-US" sz="1200" dirty="0">
                  <a:sym typeface="+mn-ea"/>
                </a:rPr>
                <a:t>分发给学生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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每个谜题可</a:t>
              </a:r>
              <a:r>
                <a:rPr lang="zh-CN" altLang="en-US" sz="1200" dirty="0"/>
                <a:t>有多种可能的解法。邀请学生或者小组分享各自不同的解法</a:t>
              </a:r>
              <a:r>
                <a:rPr lang="zh-CN" altLang="en-US" sz="1200" dirty="0" smtClean="0"/>
                <a:t>和解题策略</a:t>
              </a:r>
              <a:r>
                <a:rPr lang="zh-CN" altLang="en-US" sz="1200" dirty="0"/>
                <a:t>。建议使用“结对分享” 或者“设计示例”引导学生分享他们的作品并</a:t>
              </a:r>
              <a:r>
                <a:rPr lang="zh-CN" altLang="en-US" sz="1200" dirty="0" smtClean="0"/>
                <a:t>描述</a:t>
              </a:r>
              <a:r>
                <a:rPr lang="zh-CN" altLang="en-US" sz="1200" dirty="0"/>
                <a:t>制作过程。（可选）可以让学生</a:t>
              </a:r>
              <a:r>
                <a:rPr lang="zh-CN" altLang="en-US" sz="1200" dirty="0" smtClean="0"/>
                <a:t>将他们</a:t>
              </a:r>
              <a:r>
                <a:rPr lang="zh-CN" altLang="en-US" sz="1200" dirty="0"/>
                <a:t>的项目添加到互动工作室或班级工作室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要求</a:t>
              </a:r>
              <a:r>
                <a:rPr lang="zh-CN" altLang="en-US" sz="1200" dirty="0"/>
                <a:t>学生回顾挑战过程，在设计日志或小组讨论中作出即时反馈。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4214625" y="795405"/>
            <a:ext cx="2999848" cy="1445260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通过</a:t>
            </a:r>
            <a:r>
              <a:rPr lang="zh-CN" altLang="en-US" sz="1200" dirty="0"/>
              <a:t>解决一系列共 </a:t>
            </a:r>
            <a:r>
              <a:rPr lang="en-US" altLang="zh-CN" sz="1200" dirty="0"/>
              <a:t>9 </a:t>
            </a:r>
            <a:r>
              <a:rPr lang="zh-CN" altLang="en-US" sz="1200" dirty="0"/>
              <a:t>个程序谜题，探索不同的方法，使项目具有互动性。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对</a:t>
            </a:r>
            <a:r>
              <a:rPr lang="zh-CN" altLang="en-US" sz="1200" dirty="0"/>
              <a:t>条件、运算符、数据的概念的理解更加深入，并且对测试和调试的实际</a:t>
            </a:r>
            <a:r>
              <a:rPr lang="zh-CN" altLang="en-US" sz="1200" dirty="0" smtClean="0"/>
              <a:t>操作</a:t>
            </a:r>
            <a:r>
              <a:rPr lang="zh-CN" altLang="en-US" sz="1200" dirty="0"/>
              <a:t>更加熟练。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00826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互动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07796" y="2830659"/>
            <a:ext cx="3307404" cy="1143104"/>
            <a:chOff x="4007796" y="2830659"/>
            <a:chExt cx="3307404" cy="1143104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“互动”课程材料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“互动”工作室</a:t>
              </a:r>
              <a:br>
                <a:rPr lang="en-US" sz="1200" dirty="0" smtClean="0">
                  <a:latin typeface="Futura Condensed"/>
                  <a:cs typeface="Futura Condensed"/>
                </a:rPr>
              </a:br>
              <a:r>
                <a:rPr lang="zh-CN" altLang="en-US" sz="1200" dirty="0" smtClean="0">
                  <a:hlinkClick r:id="rId1" tooltip="" action="ppaction://hlinkfile"/>
                </a:rPr>
                <a:t>https://create.codelab.club/studios/87/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4007796" y="4182193"/>
            <a:ext cx="3307404" cy="1140987"/>
            <a:chOff x="3992282" y="2832776"/>
            <a:chExt cx="3307404" cy="1140987"/>
          </a:xfrm>
        </p:grpSpPr>
        <p:sp>
          <p:nvSpPr>
            <p:cNvPr id="84" name="TextBox 83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 smtClean="0">
                  <a:latin typeface="Futura Condensed"/>
                  <a:cs typeface="Futura Condensed"/>
                  <a:sym typeface="+mn-ea"/>
                </a:rPr>
                <a:t>你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解开了哪个谜题？ 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你在解谜的时候用了什么方法？ 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哪个谜题对你的游戏项目有帮助？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4007796" y="5539769"/>
            <a:ext cx="3307404" cy="1325772"/>
            <a:chOff x="3992282" y="2832776"/>
            <a:chExt cx="3307404" cy="1325772"/>
          </a:xfrm>
        </p:grpSpPr>
        <p:sp>
          <p:nvSpPr>
            <p:cNvPr id="88" name="TextBox 87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/>
                <a:t>谜题解决</a:t>
              </a:r>
              <a:r>
                <a:rPr lang="zh-CN" altLang="en-US" sz="1200" dirty="0"/>
                <a:t>了吗？</a:t>
              </a:r>
              <a:endParaRPr lang="zh-CN" altLang="en-US" sz="1200" dirty="0"/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/>
                <a:t>学生有探索其他的解题方法吗？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en-US" altLang="zh-CN" sz="1200" dirty="0" smtClean="0"/>
                <a:t> </a:t>
              </a:r>
              <a:r>
                <a:rPr lang="zh-CN" altLang="en-US" sz="1200" dirty="0" smtClean="0"/>
                <a:t>有</a:t>
              </a:r>
              <a:r>
                <a:rPr lang="zh-CN" altLang="en-US" sz="1200" dirty="0"/>
                <a:t>学生难以理解的积木或者概念吗？你会如何帮助他们呢？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55" name="TextBox 54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64" name="TextBox 63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TextBox 77"/>
          <p:cNvSpPr txBox="1"/>
          <p:nvPr/>
        </p:nvSpPr>
        <p:spPr>
          <a:xfrm>
            <a:off x="551129" y="8142739"/>
            <a:ext cx="3231204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选择有</a:t>
            </a:r>
            <a:r>
              <a:rPr lang="zh-CN" altLang="en-US" sz="1200" dirty="0"/>
              <a:t>新的积木或概念的挑战谜题，让学生加以探索。或者让学生设计自己</a:t>
            </a:r>
            <a:r>
              <a:rPr lang="zh-CN" altLang="en-US" sz="1200" dirty="0" smtClean="0"/>
              <a:t>的互动谜题。</a:t>
            </a:r>
            <a:endParaRPr lang="en-US" altLang="zh-CN" sz="1200" dirty="0" smtClean="0"/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修改谜题挑战的</a:t>
            </a:r>
            <a:r>
              <a:rPr lang="zh-CN" altLang="en-US" sz="1200" dirty="0"/>
              <a:t>目的，把它当成一个非结构化的活动，让提前完成其他活动的学生完成</a:t>
            </a:r>
            <a:r>
              <a:rPr lang="zh-CN" altLang="en-US" sz="1200" dirty="0" smtClean="0"/>
              <a:t>或者作为</a:t>
            </a:r>
            <a:r>
              <a:rPr lang="zh-CN" altLang="en-US" sz="1200" dirty="0"/>
              <a:t>一项热身挑战。创建一个谜题罐：打印、剪裁、对折每个谜题，将它们</a:t>
            </a:r>
            <a:r>
              <a:rPr lang="zh-CN" altLang="en-US" sz="1200" dirty="0" smtClean="0"/>
              <a:t>放入罐子</a:t>
            </a:r>
            <a:r>
              <a:rPr lang="zh-CN" altLang="en-US" sz="1200" dirty="0"/>
              <a:t>中。然后让学生从中挑选并解决谜题。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527922" y="1694474"/>
            <a:ext cx="11340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/>
              <a:t>建议时间</a:t>
            </a:r>
            <a:r>
              <a:rPr lang="zh-CN" altLang="en-US" sz="1000" dirty="0" smtClean="0"/>
              <a:t> 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en-US" altLang="zh-CN" sz="1000" dirty="0" smtClean="0"/>
              <a:t>30-</a:t>
            </a:r>
            <a:r>
              <a:rPr lang="en-US" altLang="zh-CN" sz="1000" dirty="0"/>
              <a:t>45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102" name="Picture 101" descr="30m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475" y="1752620"/>
            <a:ext cx="329184" cy="32918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84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46" name="Picture 45" descr="Unit4activitie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altLang="zh-CN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altLang="zh-CN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415665" y="8517982"/>
            <a:ext cx="3227327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/>
              <a:t>在开始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编程前，在设计日志上写下每个互动谜题可能的解决方法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altLang="zh-CN" sz="1200" dirty="0" smtClean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/>
              <a:t>和</a:t>
            </a:r>
            <a:r>
              <a:rPr lang="zh-CN" altLang="en-US" sz="1200" dirty="0"/>
              <a:t>你的同伴一起完成。与同伴合作是解决问题的好方法，而且，你</a:t>
            </a:r>
            <a:r>
              <a:rPr lang="zh-CN" altLang="en-US" sz="1200" dirty="0" smtClean="0"/>
              <a:t>能够从中</a:t>
            </a:r>
            <a:r>
              <a:rPr lang="zh-CN" altLang="en-US" sz="1200" dirty="0"/>
              <a:t>获得使用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编程的新视角</a:t>
            </a:r>
            <a:r>
              <a:rPr lang="zh-CN" altLang="en-US" sz="1200" dirty="0" smtClean="0"/>
              <a:t>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将</a:t>
            </a:r>
            <a:r>
              <a:rPr lang="zh-CN" altLang="en-US" sz="1200" dirty="0"/>
              <a:t>每个你制作的项目添加到互动工作室中：</a:t>
            </a:r>
            <a:r>
              <a:rPr lang="zh-CN" altLang="en-US" sz="1200" dirty="0">
                <a:hlinkClick r:id="rId1" tooltip="" action="ppaction://hlinkfile"/>
              </a:rPr>
              <a:t>https://create.codelab.club/studios/87/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帮</a:t>
            </a:r>
            <a:r>
              <a:rPr lang="zh-CN" altLang="en-US" sz="1200" dirty="0"/>
              <a:t>一帮你的小伙伴吧！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和</a:t>
            </a:r>
            <a:r>
              <a:rPr lang="zh-CN" altLang="en-US" sz="1200" dirty="0"/>
              <a:t>你的同伴讨论每个谜题的解决策略。并记录下你们各自方法中的相同点与不同点。</a:t>
            </a:r>
            <a:endParaRPr lang="zh-CN" altLang="en-US" sz="1200" dirty="0"/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643589" y="755849"/>
            <a:ext cx="3747111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</a:rPr>
              <a:t>谜题 </a:t>
            </a:r>
            <a:r>
              <a:rPr lang="en-US" altLang="zh-CN" sz="1200" b="1" dirty="0">
                <a:latin typeface="Futura Condensed"/>
                <a:cs typeface="Futura Condensed"/>
              </a:rPr>
              <a:t>1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按下 </a:t>
            </a:r>
            <a:r>
              <a:rPr lang="en-US" altLang="zh-CN" sz="1200" dirty="0"/>
              <a:t>D </a:t>
            </a:r>
            <a:r>
              <a:rPr lang="zh-CN" altLang="en-US" sz="1200" dirty="0"/>
              <a:t>键，角色就会变大一点；按下 </a:t>
            </a:r>
            <a:r>
              <a:rPr lang="en-US" altLang="zh-CN" sz="1200" dirty="0"/>
              <a:t>X </a:t>
            </a:r>
            <a:r>
              <a:rPr lang="zh-CN" altLang="en-US" sz="1200" dirty="0"/>
              <a:t>键，它就会变小一点。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642991" y="1519178"/>
            <a:ext cx="3748255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2 </a:t>
            </a:r>
            <a:r>
              <a:rPr lang="zh-CN" altLang="en-US" sz="1200" b="1" dirty="0">
                <a:latin typeface="Futura Condensed"/>
                <a:cs typeface="Futura Condensed"/>
              </a:rPr>
              <a:t>： 角色</a:t>
            </a:r>
            <a:r>
              <a:rPr lang="zh-CN" altLang="en-US" sz="1200" dirty="0"/>
              <a:t>一听到大的声音，自身的颜色就会发生变化。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643590" y="2282507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 smtClean="0">
                <a:latin typeface="Futura Condensed"/>
                <a:cs typeface="Futura Condensed"/>
              </a:rPr>
              <a:t> </a:t>
            </a:r>
            <a:r>
              <a:rPr lang="en-US" altLang="zh-CN" sz="1200" b="1" dirty="0">
                <a:latin typeface="Futura Condensed"/>
                <a:cs typeface="Futura Condensed"/>
              </a:rPr>
              <a:t>3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当角色在屏幕上方 </a:t>
            </a:r>
            <a:r>
              <a:rPr lang="en-US" altLang="zh-CN" sz="1200" dirty="0"/>
              <a:t>25% </a:t>
            </a:r>
            <a:r>
              <a:rPr lang="zh-CN" altLang="en-US" sz="1200" dirty="0"/>
              <a:t>的范围内时，它会说：“我喜欢待在上面。”</a:t>
            </a:r>
            <a:endParaRPr lang="en-US" altLang="zh-CN" sz="1200" dirty="0"/>
          </a:p>
        </p:txBody>
      </p:sp>
      <p:sp>
        <p:nvSpPr>
          <p:cNvPr id="68" name="Rectangle 67"/>
          <p:cNvSpPr/>
          <p:nvPr/>
        </p:nvSpPr>
        <p:spPr>
          <a:xfrm>
            <a:off x="3643590" y="3045836"/>
            <a:ext cx="3747657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4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当角色碰到蓝色，它播放一个高的音调，当它碰到红色，它播放一个低的音调。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655965" y="3809165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5 </a:t>
            </a:r>
            <a:r>
              <a:rPr lang="zh-CN" altLang="en-US" sz="1200" b="1" dirty="0">
                <a:latin typeface="Futura Condensed"/>
                <a:cs typeface="Futura Condensed"/>
              </a:rPr>
              <a:t>： </a:t>
            </a:r>
            <a:r>
              <a:rPr lang="zh-CN" altLang="en-US" sz="1200" dirty="0"/>
              <a:t>当两个角色碰到一起，其中一个角色说</a:t>
            </a:r>
            <a:r>
              <a:rPr lang="en-US" altLang="zh-CN" sz="1200" dirty="0"/>
              <a:t>“</a:t>
            </a:r>
            <a:r>
              <a:rPr lang="zh-CN" altLang="en-US" sz="1200" dirty="0"/>
              <a:t>对不起</a:t>
            </a:r>
            <a:r>
              <a:rPr lang="en-US" altLang="zh-CN" sz="1200" dirty="0"/>
              <a:t>”</a:t>
            </a:r>
            <a:r>
              <a:rPr lang="zh-CN" altLang="en-US" sz="1200" dirty="0"/>
              <a:t>。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655965" y="4572494"/>
            <a:ext cx="3735282" cy="367030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6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当小猫靠近小狗时，小狗会掉头就跑。</a:t>
            </a:r>
            <a:endParaRPr lang="en-US" altLang="zh-CN" sz="1200" dirty="0"/>
          </a:p>
        </p:txBody>
      </p:sp>
      <p:sp>
        <p:nvSpPr>
          <p:cNvPr id="74" name="Rectangle 73"/>
          <p:cNvSpPr/>
          <p:nvPr/>
        </p:nvSpPr>
        <p:spPr>
          <a:xfrm>
            <a:off x="3655965" y="5335823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7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当你点击背景时，在你鼠标所在的位置会出现一朵花。</a:t>
            </a:r>
            <a:endParaRPr lang="en-US" altLang="zh-CN" sz="1200" dirty="0"/>
          </a:p>
        </p:txBody>
      </p:sp>
      <p:sp>
        <p:nvSpPr>
          <p:cNvPr id="75" name="Rectangle 74"/>
          <p:cNvSpPr/>
          <p:nvPr/>
        </p:nvSpPr>
        <p:spPr>
          <a:xfrm>
            <a:off x="3655965" y="609915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8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当你点击一个角色时，其他角色都会开始跳舞。</a:t>
            </a:r>
            <a:endParaRPr lang="en-US" altLang="zh-CN" sz="1200" dirty="0"/>
          </a:p>
        </p:txBody>
      </p:sp>
      <p:sp>
        <p:nvSpPr>
          <p:cNvPr id="76" name="Rectangle 75"/>
          <p:cNvSpPr/>
          <p:nvPr/>
        </p:nvSpPr>
        <p:spPr>
          <a:xfrm>
            <a:off x="3655965" y="6862482"/>
            <a:ext cx="3735282" cy="551815"/>
          </a:xfrm>
          <a:prstGeom prst="rect">
            <a:avLst/>
          </a:prstGeom>
          <a:ln w="12700" cmpd="sng">
            <a:solidFill>
              <a:schemeClr val="tx1"/>
            </a:solidFill>
            <a:prstDash val="dash"/>
          </a:ln>
        </p:spPr>
        <p:txBody>
          <a:bodyPr wrap="square" lIns="91440" tIns="91440" bIns="9144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b="1" dirty="0">
                <a:latin typeface="Futura Condensed"/>
                <a:cs typeface="Futura Condensed"/>
                <a:sym typeface="+mn-ea"/>
              </a:rPr>
              <a:t>谜题</a:t>
            </a:r>
            <a:r>
              <a:rPr lang="zh-CN" altLang="en-US" sz="1200" b="1" dirty="0">
                <a:latin typeface="Futura Condensed"/>
                <a:cs typeface="Futura Condensed"/>
              </a:rPr>
              <a:t> </a:t>
            </a:r>
            <a:r>
              <a:rPr lang="en-US" altLang="zh-CN" sz="1200" b="1" dirty="0" smtClean="0">
                <a:latin typeface="Futura Condensed"/>
                <a:cs typeface="Futura Condensed"/>
              </a:rPr>
              <a:t>9 </a:t>
            </a:r>
            <a:r>
              <a:rPr lang="zh-CN" altLang="en-US" sz="1200" b="1" dirty="0">
                <a:latin typeface="Futura Condensed"/>
                <a:cs typeface="Futura Condensed"/>
              </a:rPr>
              <a:t>：</a:t>
            </a:r>
            <a:r>
              <a:rPr lang="zh-CN" altLang="en-US" sz="1200" dirty="0"/>
              <a:t>当你移动鼠标指针的时候，角色会跟着移动但不会碰到指针。</a:t>
            </a:r>
            <a:endParaRPr lang="en-US" altLang="zh-CN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80" name="Rectangle 79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82" name="Diamond 81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100" name="Oval Callout 99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感觉进入死胡同了么？没关系！试试以下这些方法。。。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45295" y="1616617"/>
            <a:ext cx="2357172" cy="1602139"/>
            <a:chOff x="409710" y="1551451"/>
            <a:chExt cx="2357172" cy="1602139"/>
          </a:xfrm>
        </p:grpSpPr>
        <p:sp>
          <p:nvSpPr>
            <p:cNvPr id="111" name="TextBox 110"/>
            <p:cNvSpPr txBox="1"/>
            <p:nvPr/>
          </p:nvSpPr>
          <p:spPr>
            <a:xfrm>
              <a:off x="502845" y="1551451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en-US" altLang="zh-CN" sz="1200" dirty="0" smtClean="0"/>
                <a:t>Scratch </a:t>
              </a:r>
              <a:r>
                <a:rPr lang="zh-CN" altLang="en-US" sz="1200" dirty="0" smtClean="0"/>
                <a:t>项目与一张静止的图片或视频有什么区别吗？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09710" y="2323645"/>
              <a:ext cx="235717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解决这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9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个谜题，这些谜题包含了 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Scratch 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Futura Condensed"/>
                  <a:cs typeface="Futura Condensed"/>
                </a:rPr>
                <a:t>互动相关的进阶概念。每个谜题都有多种可能的解决方案。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27031" y="3858228"/>
            <a:ext cx="2970866" cy="945454"/>
            <a:chOff x="427031" y="3858228"/>
            <a:chExt cx="2970866" cy="945454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8228"/>
              <a:ext cx="2970866" cy="945454"/>
              <a:chOff x="427031" y="3857808"/>
              <a:chExt cx="2970866" cy="945454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397"/>
                <a:ext cx="2885167" cy="57086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为每个互动谜题创建一个 </a:t>
                </a:r>
                <a:r>
                  <a:rPr lang="en-US" altLang="zh-CN" sz="1200" dirty="0"/>
                  <a:t>S</a:t>
                </a:r>
                <a:r>
                  <a:rPr lang="en-US" altLang="zh-CN" sz="1200" dirty="0" smtClean="0"/>
                  <a:t>cratch </a:t>
                </a:r>
                <a:r>
                  <a:rPr lang="zh-CN" altLang="en-US" sz="1200" dirty="0"/>
                  <a:t>程序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35" name="Straight Connector 34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457995" y="647673"/>
            <a:ext cx="281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互动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57200" y="2935074"/>
            <a:ext cx="685800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个性化是设计创意计算体验的一个重要指导原则。“个性化”原则表示</a:t>
            </a:r>
            <a:r>
              <a:rPr lang="zh-CN" altLang="en-US" sz="1200" dirty="0" smtClean="0"/>
              <a:t>创意计算</a:t>
            </a:r>
            <a:r>
              <a:rPr lang="zh-CN" altLang="en-US" sz="1200" dirty="0"/>
              <a:t>体验要与个人兴趣爱好紧密相连，同时也认同个人兴趣爱好可以存在很大</a:t>
            </a:r>
            <a:r>
              <a:rPr lang="zh-CN" altLang="en-US" sz="1200" dirty="0" smtClean="0"/>
              <a:t>差异</a:t>
            </a:r>
            <a:r>
              <a:rPr lang="zh-CN" altLang="en-US" sz="1200" dirty="0"/>
              <a:t>。我们可以通过多种方法来了解和实践创意计算体验，而探索这些多重方式的</a:t>
            </a:r>
            <a:r>
              <a:rPr lang="zh-CN" altLang="en-US" sz="1200" dirty="0" smtClean="0"/>
              <a:t>过程</a:t>
            </a:r>
            <a:r>
              <a:rPr lang="zh-CN" altLang="en-US" sz="1200" dirty="0"/>
              <a:t>有助于培养年轻学习者的兴趣、积极性和持续性。在本单元中，学习者会探究</a:t>
            </a:r>
            <a:r>
              <a:rPr lang="zh-CN" altLang="en-US" sz="1200" dirty="0" smtClean="0"/>
              <a:t>一些</a:t>
            </a:r>
            <a:r>
              <a:rPr lang="zh-CN" altLang="en-US" sz="1200" dirty="0"/>
              <a:t>进阶概念，并且挑战</a:t>
            </a:r>
            <a:r>
              <a:rPr lang="zh-CN" altLang="en-US" sz="1200" dirty="0">
                <a:sym typeface="+mn-ea"/>
              </a:rPr>
              <a:t>与游戏设计有关的</a:t>
            </a:r>
            <a:r>
              <a:rPr lang="zh-CN" altLang="en-US" sz="1200" dirty="0"/>
              <a:t>的问题。进阶概念或挑战如果深植于对个体有意义的</a:t>
            </a:r>
            <a:r>
              <a:rPr lang="zh-CN" altLang="en-US" sz="1200" dirty="0" smtClean="0"/>
              <a:t>活动</a:t>
            </a:r>
            <a:r>
              <a:rPr lang="zh-CN" altLang="en-US" sz="1200" dirty="0"/>
              <a:t>中，它们会变得更容易理解。为了解释这种学习环境的重要性，我们来看看麻省理工学院 </a:t>
            </a:r>
            <a:r>
              <a:rPr lang="en-US" altLang="zh-CN" sz="1200" dirty="0"/>
              <a:t>Scratch </a:t>
            </a:r>
            <a:r>
              <a:rPr lang="zh-CN" altLang="en-US" sz="1200" dirty="0" smtClean="0"/>
              <a:t>项目主任</a:t>
            </a:r>
            <a:r>
              <a:rPr lang="en-US" altLang="zh-CN" sz="1200" dirty="0"/>
              <a:t>—— </a:t>
            </a:r>
            <a:r>
              <a:rPr lang="en-US" sz="1200" dirty="0"/>
              <a:t>Mitch Resnick </a:t>
            </a:r>
            <a:r>
              <a:rPr lang="zh-CN" altLang="en-US" sz="1200" dirty="0"/>
              <a:t>所分享的一个故事。</a:t>
            </a:r>
            <a:endParaRPr lang="en-US" sz="1200" dirty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4134" y="2354968"/>
            <a:ext cx="287428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THE “BIG IDEA”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57200" y="464006"/>
            <a:ext cx="281594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 smtClean="0">
                <a:latin typeface="Futura Condensed"/>
                <a:cs typeface="Futura Condensed"/>
              </a:rPr>
              <a:t>UNIT </a:t>
            </a:r>
            <a:r>
              <a:rPr lang="en-US" sz="5300" dirty="0">
                <a:latin typeface="Futura Condensed"/>
                <a:cs typeface="Futura Condensed"/>
              </a:rPr>
              <a:t>4</a:t>
            </a:r>
            <a:endParaRPr lang="en-US" sz="5300" dirty="0" smtClean="0">
              <a:latin typeface="Futura Condensed"/>
              <a:cs typeface="Futura Condensed"/>
            </a:endParaRPr>
          </a:p>
          <a:p>
            <a:r>
              <a:rPr lang="zh-CN" altLang="en-US" sz="5400" dirty="0" smtClean="0"/>
              <a:t>概述</a:t>
            </a:r>
            <a:endParaRPr lang="en-US" sz="5300" dirty="0">
              <a:latin typeface="Futura Condensed"/>
              <a:cs typeface="Futura Condense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6329" y="4207852"/>
            <a:ext cx="3747818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几年前，在我们课外中心的一个计算机俱乐部，我看到一个 </a:t>
            </a:r>
            <a:r>
              <a:rPr lang="en-US" altLang="zh-CN" sz="1200" dirty="0"/>
              <a:t>13 </a:t>
            </a:r>
            <a:r>
              <a:rPr lang="zh-CN" altLang="en-US" sz="1200" dirty="0"/>
              <a:t>岁的男孩</a:t>
            </a:r>
            <a:r>
              <a:rPr lang="zh-CN" altLang="en-US" sz="1200" dirty="0" smtClean="0"/>
              <a:t>忙于创造</a:t>
            </a:r>
            <a:r>
              <a:rPr lang="zh-CN" altLang="en-US" sz="1200" dirty="0"/>
              <a:t>他自己的游戏。他能够控制这个游戏中的角色</a:t>
            </a:r>
            <a:r>
              <a:rPr lang="en-US" altLang="zh-CN" sz="1200" dirty="0"/>
              <a:t>——</a:t>
            </a:r>
            <a:r>
              <a:rPr lang="zh-CN" altLang="en-US" sz="1200" dirty="0"/>
              <a:t>一条鱼。他期望这个</a:t>
            </a:r>
            <a:r>
              <a:rPr lang="zh-CN" altLang="en-US" sz="1200" dirty="0" smtClean="0"/>
              <a:t>游戏</a:t>
            </a:r>
            <a:r>
              <a:rPr lang="zh-CN" altLang="en-US" sz="1200" dirty="0"/>
              <a:t>能记录分数来显示大鱼吃掉了多少条小鱼，但是他不知道该怎样实现这个功能。</a:t>
            </a:r>
            <a:endParaRPr lang="zh-CN" altLang="en-US" sz="1200" dirty="0"/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我</a:t>
            </a:r>
            <a:r>
              <a:rPr lang="zh-CN" altLang="en-US" sz="1200" dirty="0"/>
              <a:t>认为这是引进“变量”概念的好时机，就向他演示怎样使用“变量”，他马上就知道如何使用变量来记录游戏中大鱼吃掉小鱼的数量。他把变量积木放在大鱼吃掉小鱼的脚本中，快速试了试，很显然，大鱼每吃一条小鱼分数就会加 </a:t>
            </a:r>
            <a:r>
              <a:rPr lang="en-US" altLang="zh-CN" sz="1200" dirty="0"/>
              <a:t>1</a:t>
            </a:r>
            <a:r>
              <a:rPr lang="zh-CN" altLang="en-US" sz="1200" dirty="0"/>
              <a:t>。</a:t>
            </a:r>
            <a:endParaRPr lang="zh-CN" altLang="en-US" sz="1200" dirty="0"/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我</a:t>
            </a:r>
            <a:r>
              <a:rPr lang="zh-CN" altLang="en-US" sz="1200" dirty="0"/>
              <a:t>认为他充分理解了变量，因为他真的想使用它。这是我们</a:t>
            </a:r>
            <a:r>
              <a:rPr lang="zh-CN" altLang="en-US" sz="1200" dirty="0" smtClean="0"/>
              <a:t>教学生 </a:t>
            </a:r>
            <a:r>
              <a:rPr lang="en-US" altLang="zh-CN" sz="1200" dirty="0"/>
              <a:t>Scratch </a:t>
            </a:r>
            <a:r>
              <a:rPr lang="zh-CN" altLang="en-US" sz="1200" dirty="0"/>
              <a:t>的总体目标之一。这不仅仅只是变量，它与各种概念都有关。我们发现</a:t>
            </a:r>
            <a:r>
              <a:rPr lang="zh-CN" altLang="en-US" sz="1200" dirty="0" smtClean="0"/>
              <a:t>，当</a:t>
            </a:r>
            <a:r>
              <a:rPr lang="zh-CN" altLang="en-US" sz="1200" dirty="0"/>
              <a:t>孩子们以一种有意义且主动的方式使用概念时，他们会更深刻地理解这些概念。</a:t>
            </a:r>
            <a:endParaRPr lang="en-US" sz="12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4127947" y="8657581"/>
            <a:ext cx="3307404" cy="902970"/>
            <a:chOff x="4023935" y="8555725"/>
            <a:chExt cx="3307404" cy="902970"/>
          </a:xfrm>
        </p:grpSpPr>
        <p:grpSp>
          <p:nvGrpSpPr>
            <p:cNvPr id="42" name="Group 41"/>
            <p:cNvGrpSpPr/>
            <p:nvPr/>
          </p:nvGrpSpPr>
          <p:grpSpPr>
            <a:xfrm>
              <a:off x="4023935" y="8555725"/>
              <a:ext cx="3307404" cy="902970"/>
              <a:chOff x="11663738" y="7649002"/>
              <a:chExt cx="3307404" cy="902970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11663738" y="7953167"/>
                <a:ext cx="3306445" cy="59880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numCol="1" rtlCol="0" anchor="t">
                <a:spAutoFit/>
              </a:bodyPr>
              <a:lstStyle/>
              <a:p>
                <a:r>
                  <a:rPr lang="en-US" altLang="zh-CN" sz="1100" dirty="0" smtClean="0"/>
                  <a:t>+  </a:t>
                </a:r>
                <a:r>
                  <a:rPr lang="zh-CN" altLang="en-US" sz="1100" dirty="0" smtClean="0"/>
                  <a:t>本</a:t>
                </a:r>
                <a:r>
                  <a:rPr lang="zh-CN" altLang="en-US" sz="1100" dirty="0"/>
                  <a:t>单元中会探索许多新的概念，所以我们加入了范例项目工作室，用于</a:t>
                </a:r>
                <a:r>
                  <a:rPr lang="zh-CN" altLang="en-US" sz="1100" dirty="0" smtClean="0"/>
                  <a:t>额外练习</a:t>
                </a:r>
                <a:r>
                  <a:rPr lang="zh-CN" altLang="en-US" sz="1100" dirty="0"/>
                  <a:t>的编程谜题，鼓励学生必要时进行重用和改编的新手游戏项目。</a:t>
                </a:r>
                <a:endParaRPr lang="en-US" sz="1100" dirty="0">
                  <a:solidFill>
                    <a:srgbClr val="000000"/>
                  </a:solidFill>
                  <a:latin typeface="Futura Condensed"/>
                  <a:cs typeface="Futura Condensed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1663738" y="7649002"/>
                <a:ext cx="3307404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+mn-ea"/>
                    <a:cs typeface="Futura Condensed"/>
                  </a:rPr>
                  <a:t>备注说明</a:t>
                </a:r>
                <a:endParaRPr lang="en-US" altLang="zh-CN" sz="1400" dirty="0">
                  <a:latin typeface="+mn-ea"/>
                  <a:cs typeface="Futura Condensed"/>
                </a:endParaRPr>
              </a:p>
            </p:txBody>
          </p:sp>
        </p:grpSp>
        <p:cxnSp>
          <p:nvCxnSpPr>
            <p:cNvPr id="43" name="Straight Connector 42"/>
            <p:cNvCxnSpPr/>
            <p:nvPr/>
          </p:nvCxnSpPr>
          <p:spPr>
            <a:xfrm>
              <a:off x="4100135" y="8858151"/>
              <a:ext cx="3110378" cy="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4127947" y="7539173"/>
            <a:ext cx="3307404" cy="307777"/>
            <a:chOff x="4127947" y="7437357"/>
            <a:chExt cx="3307404" cy="307777"/>
          </a:xfrm>
        </p:grpSpPr>
        <p:sp>
          <p:nvSpPr>
            <p:cNvPr id="51" name="TextBox 50"/>
            <p:cNvSpPr txBox="1"/>
            <p:nvPr/>
          </p:nvSpPr>
          <p:spPr>
            <a:xfrm>
              <a:off x="4127947" y="7437357"/>
              <a:ext cx="330740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+mn-ea"/>
                </a:rPr>
                <a:t>关键词，概念 </a:t>
              </a:r>
              <a:r>
                <a:rPr lang="en-US" altLang="zh-CN" sz="1400" dirty="0">
                  <a:latin typeface="+mn-ea"/>
                </a:rPr>
                <a:t>&amp; </a:t>
              </a:r>
              <a:r>
                <a:rPr lang="zh-CN" altLang="en-US" sz="1400" dirty="0">
                  <a:latin typeface="+mn-ea"/>
                </a:rPr>
                <a:t>实践</a:t>
              </a:r>
              <a:endParaRPr lang="en-US" altLang="zh-CN" sz="1400" dirty="0">
                <a:latin typeface="+mn-ea"/>
                <a:cs typeface="Futura Condensed"/>
              </a:endParaRPr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4204147" y="7738841"/>
              <a:ext cx="3108619" cy="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457200" y="8050010"/>
            <a:ext cx="3307404" cy="1576090"/>
            <a:chOff x="375350" y="7667820"/>
            <a:chExt cx="3307404" cy="1576090"/>
          </a:xfrm>
        </p:grpSpPr>
        <p:sp>
          <p:nvSpPr>
            <p:cNvPr id="57" name="TextBox 56"/>
            <p:cNvSpPr txBox="1"/>
            <p:nvPr/>
          </p:nvSpPr>
          <p:spPr>
            <a:xfrm>
              <a:off x="375350" y="7667820"/>
              <a:ext cx="33074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+mn-ea"/>
                  <a:cs typeface="Futura Condensed"/>
                </a:rPr>
                <a:t>学习目标</a:t>
              </a:r>
              <a:endParaRPr lang="en-US" altLang="zh-CN" sz="1400" dirty="0">
                <a:latin typeface="+mn-ea"/>
                <a:cs typeface="Futura Condensed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75350" y="7967560"/>
              <a:ext cx="3231204" cy="127635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 anchor="t">
              <a:spAutoFit/>
            </a:bodyPr>
            <a:lstStyle/>
            <a:p>
              <a:r>
                <a:rPr lang="zh-CN" altLang="en-US" sz="1100" dirty="0"/>
                <a:t>学生们将：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en-US" altLang="zh-CN" sz="1100" dirty="0" smtClean="0"/>
                <a:t> </a:t>
              </a:r>
              <a:r>
                <a:rPr lang="zh-CN" altLang="en-US" sz="1100" dirty="0" smtClean="0"/>
                <a:t>初步</a:t>
              </a:r>
              <a:r>
                <a:rPr lang="zh-CN" altLang="en-US" sz="1100" dirty="0"/>
                <a:t>了解条件、运算符和数据（变量和列表）的计算概念。</a:t>
              </a:r>
              <a:endParaRPr lang="zh-CN" altLang="en-US" sz="1100" dirty="0"/>
            </a:p>
            <a:p>
              <a:r>
                <a:rPr lang="en-US" altLang="zh-CN" sz="1100" dirty="0" smtClean="0"/>
                <a:t>+</a:t>
              </a:r>
              <a:r>
                <a:rPr lang="zh-CN" altLang="en-US" sz="1100" dirty="0" smtClean="0"/>
                <a:t>通过</a:t>
              </a:r>
              <a:r>
                <a:rPr lang="zh-CN" altLang="en-US" sz="1100" dirty="0"/>
                <a:t>建立和扩展一个自主的迷宫、乒乓球游戏或者卷轴游戏项目来熟悉</a:t>
              </a:r>
              <a:r>
                <a:rPr lang="zh-CN" altLang="en-US" sz="1100" dirty="0" smtClean="0"/>
                <a:t>实验和</a:t>
              </a:r>
              <a:r>
                <a:rPr lang="zh-CN" altLang="en-US" sz="1100" dirty="0"/>
                <a:t>迭代、测试和调试、重用和改编、抽象和模块化的计算</a:t>
              </a:r>
              <a:r>
                <a:rPr lang="zh-CN" altLang="en-US" sz="1100" dirty="0" smtClean="0"/>
                <a:t>实践。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en-US" altLang="zh-CN" sz="1100" dirty="0" smtClean="0"/>
                <a:t> </a:t>
              </a:r>
              <a:r>
                <a:rPr lang="zh-CN" altLang="en-US" sz="1100" dirty="0" smtClean="0"/>
                <a:t>识别</a:t>
              </a:r>
              <a:r>
                <a:rPr lang="zh-CN" altLang="en-US" sz="1100" dirty="0"/>
                <a:t>和理解常用的游戏</a:t>
              </a:r>
              <a:r>
                <a:rPr lang="zh-CN" altLang="en-US" sz="1100" dirty="0" smtClean="0"/>
                <a:t>机制。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474134" y="7969285"/>
              <a:ext cx="3110378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 descr="Screen Shot 2014-07-31 at 12.50.03 PM.png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893" b="95107" l="3922" r="90196">
                        <a14:foregroundMark x1="59069" y1="46177" x2="59069" y2="46177"/>
                        <a14:foregroundMark x1="79167" y1="44648" x2="79167" y2="4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013" flipH="1">
            <a:off x="3836526" y="4073713"/>
            <a:ext cx="3773114" cy="3024039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76377" y="2282383"/>
            <a:ext cx="7596022" cy="479582"/>
            <a:chOff x="176377" y="2282383"/>
            <a:chExt cx="7596022" cy="479582"/>
          </a:xfrm>
        </p:grpSpPr>
        <p:sp>
          <p:nvSpPr>
            <p:cNvPr id="30" name="Rectangle 13"/>
            <p:cNvSpPr/>
            <p:nvPr/>
          </p:nvSpPr>
          <p:spPr>
            <a:xfrm flipH="1">
              <a:off x="176377" y="2282383"/>
              <a:ext cx="7596022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 flipH="1">
              <a:off x="458848" y="2282383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大创见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125595" y="7861300"/>
            <a:ext cx="3309620" cy="61595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numCol="3" rtlCol="0" anchor="t">
            <a:noAutofit/>
          </a:bodyPr>
          <a:lstStyle/>
          <a:p>
            <a:r>
              <a:rPr lang="en-US" altLang="zh-CN" sz="1100" dirty="0"/>
              <a:t>+ </a:t>
            </a:r>
            <a:r>
              <a:rPr lang="zh-CN" altLang="en-US" sz="1100" dirty="0"/>
              <a:t>抽象和模块化         </a:t>
            </a:r>
            <a:r>
              <a:rPr lang="en-US" altLang="zh-CN" sz="1100" dirty="0"/>
              <a:t>+ </a:t>
            </a:r>
            <a:r>
              <a:rPr lang="zh-CN" altLang="en-US" sz="1100" dirty="0"/>
              <a:t>侦测           </a:t>
            </a:r>
            <a:r>
              <a:rPr lang="en-US" altLang="zh-CN" sz="1100" dirty="0"/>
              <a:t>+ </a:t>
            </a:r>
            <a:r>
              <a:rPr lang="zh-CN" altLang="en-US" sz="1100" dirty="0"/>
              <a:t>条件 </a:t>
            </a:r>
            <a:endParaRPr lang="zh-CN" altLang="en-US" sz="1100" dirty="0"/>
          </a:p>
          <a:p>
            <a:r>
              <a:rPr lang="en-US" altLang="zh-CN" sz="1100" dirty="0"/>
              <a:t>+ </a:t>
            </a:r>
            <a:r>
              <a:rPr lang="zh-CN" altLang="en-US" sz="1100" dirty="0"/>
              <a:t>反馈集市                </a:t>
            </a:r>
            <a:r>
              <a:rPr lang="en-US" altLang="zh-CN" sz="1100" dirty="0"/>
              <a:t>+</a:t>
            </a:r>
            <a:r>
              <a:rPr lang="en-US" altLang="zh-CN" sz="1100" dirty="0" smtClean="0"/>
              <a:t> </a:t>
            </a:r>
            <a:r>
              <a:rPr lang="zh-CN" altLang="en-US" sz="1100" dirty="0" smtClean="0"/>
              <a:t>运算符        </a:t>
            </a:r>
            <a:r>
              <a:rPr lang="en-US" altLang="zh-CN" sz="1100" dirty="0"/>
              <a:t>+</a:t>
            </a:r>
            <a:r>
              <a:rPr lang="en-US" altLang="zh-CN" sz="1100" dirty="0" smtClean="0"/>
              <a:t> </a:t>
            </a:r>
            <a:r>
              <a:rPr lang="zh-CN" altLang="en-US" sz="1100" dirty="0" smtClean="0"/>
              <a:t>游戏日</a:t>
            </a:r>
            <a:endParaRPr lang="en-US" altLang="zh-CN" sz="1100" dirty="0" smtClean="0"/>
          </a:p>
          <a:p>
            <a:r>
              <a:rPr lang="en-US" altLang="zh-CN" sz="1100" dirty="0"/>
              <a:t>+</a:t>
            </a:r>
            <a:r>
              <a:rPr lang="en-US" altLang="zh-CN" sz="1100" dirty="0" smtClean="0"/>
              <a:t> </a:t>
            </a:r>
            <a:r>
              <a:rPr lang="zh-CN" altLang="en-US" sz="1100" dirty="0" smtClean="0"/>
              <a:t>数据                        </a:t>
            </a:r>
            <a:r>
              <a:rPr lang="en-US" altLang="zh-CN" sz="1100" dirty="0"/>
              <a:t>+ </a:t>
            </a:r>
            <a:r>
              <a:rPr lang="zh-CN" altLang="en-US" sz="1100" dirty="0"/>
              <a:t>谜题罐       </a:t>
            </a:r>
            <a:r>
              <a:rPr lang="en-US" altLang="zh-CN" sz="1100" dirty="0"/>
              <a:t>+ </a:t>
            </a:r>
            <a:r>
              <a:rPr lang="zh-CN" altLang="en-US" sz="1100" dirty="0"/>
              <a:t>变量和列表</a:t>
            </a:r>
            <a:endParaRPr lang="zh-CN" altLang="en-US" sz="1100" dirty="0"/>
          </a:p>
          <a:p>
            <a:r>
              <a:rPr lang="en-US" altLang="zh-CN" sz="1100" dirty="0">
                <a:sym typeface="+mn-ea"/>
              </a:rPr>
              <a:t>+ </a:t>
            </a:r>
            <a:r>
              <a:rPr lang="zh-CN" altLang="en-US" sz="1100" dirty="0">
                <a:sym typeface="+mn-ea"/>
              </a:rPr>
              <a:t>头脑风暴</a:t>
            </a:r>
            <a:endParaRPr lang="zh-CN" altLang="en-US" sz="1100" dirty="0"/>
          </a:p>
          <a:p>
            <a:r>
              <a:rPr lang="zh-CN" altLang="en-US" sz="1100" dirty="0"/>
              <a:t> </a:t>
            </a:r>
            <a:endParaRPr lang="en-US" sz="1100" dirty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459196" y="2725094"/>
            <a:ext cx="6871221" cy="6851723"/>
            <a:chOff x="459196" y="2725094"/>
            <a:chExt cx="6871221" cy="6851723"/>
          </a:xfrm>
        </p:grpSpPr>
        <p:grpSp>
          <p:nvGrpSpPr>
            <p:cNvPr id="58" name="Group 57"/>
            <p:cNvGrpSpPr/>
            <p:nvPr/>
          </p:nvGrpSpPr>
          <p:grpSpPr>
            <a:xfrm>
              <a:off x="459196" y="2725094"/>
              <a:ext cx="6871221" cy="2207589"/>
              <a:chOff x="444499" y="2725094"/>
              <a:chExt cx="6871221" cy="2207589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535219" y="3149603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解开了哪个谜题？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3" name="Straight Connector 72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oup 58"/>
            <p:cNvGrpSpPr/>
            <p:nvPr/>
          </p:nvGrpSpPr>
          <p:grpSpPr>
            <a:xfrm>
              <a:off x="459196" y="5047206"/>
              <a:ext cx="6871221" cy="2207590"/>
              <a:chOff x="444499" y="4530719"/>
              <a:chExt cx="6871221" cy="220759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535219" y="4955229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444499" y="4530719"/>
                <a:ext cx="6871221" cy="337185"/>
                <a:chOff x="444499" y="3063754"/>
                <a:chExt cx="6871221" cy="337185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你在解谜的时候用了什么方法？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0" name="Group 59"/>
            <p:cNvGrpSpPr/>
            <p:nvPr/>
          </p:nvGrpSpPr>
          <p:grpSpPr>
            <a:xfrm>
              <a:off x="459196" y="7369227"/>
              <a:ext cx="6871221" cy="2207590"/>
              <a:chOff x="444499" y="6353187"/>
              <a:chExt cx="6871221" cy="220759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35219" y="6777697"/>
                <a:ext cx="6779300" cy="178308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444499" y="6353187"/>
                <a:ext cx="6871221" cy="337926"/>
                <a:chOff x="444499" y="3063754"/>
                <a:chExt cx="6871221" cy="337926"/>
              </a:xfrm>
            </p:grpSpPr>
            <p:sp>
              <p:nvSpPr>
                <p:cNvPr id="63" name="TextBox 62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哪个谜题对你的游戏项目有帮助？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5" name="Group 34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37" name="Picture 36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57995" y="647673"/>
            <a:ext cx="281594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Futura Condensed"/>
                <a:cs typeface="Futura Condensed"/>
              </a:rPr>
              <a:t>互动</a:t>
            </a:r>
            <a:endParaRPr lang="en-US" altLang="zh-CN" sz="4000" dirty="0" smtClean="0">
              <a:latin typeface="Futura Condensed"/>
              <a:cs typeface="Futura Condensed"/>
            </a:endParaRPr>
          </a:p>
          <a:p>
            <a:r>
              <a:rPr lang="zh-CN" altLang="en-US" sz="4000" dirty="0" smtClean="0">
                <a:latin typeface="Futura Condensed"/>
                <a:cs typeface="Futura Condensed"/>
              </a:rPr>
              <a:t>反思</a:t>
            </a:r>
            <a:endParaRPr lang="en-US" sz="40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214625" y="795405"/>
            <a:ext cx="2999848" cy="126047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/>
              <a:t>+  </a:t>
            </a:r>
            <a:r>
              <a:rPr lang="zh-CN" altLang="en-US" sz="1200" dirty="0">
                <a:sym typeface="+mn-ea"/>
              </a:rPr>
              <a:t>查找 </a:t>
            </a:r>
            <a:r>
              <a:rPr lang="en-US" altLang="zh-CN" sz="1200" dirty="0">
                <a:sym typeface="+mn-ea"/>
              </a:rPr>
              <a:t>5 </a:t>
            </a:r>
            <a:r>
              <a:rPr lang="zh-CN" altLang="en-US" sz="1200" dirty="0">
                <a:sym typeface="+mn-ea"/>
              </a:rPr>
              <a:t>个程序的问题和解决方法，并对其进行</a:t>
            </a:r>
            <a:r>
              <a:rPr lang="zh-CN" altLang="en-US" sz="1200" dirty="0" smtClean="0">
                <a:sym typeface="+mn-ea"/>
              </a:rPr>
              <a:t>调试</a:t>
            </a:r>
            <a:r>
              <a:rPr lang="zh-CN" altLang="en-US" sz="1200" dirty="0">
                <a:sym typeface="+mn-ea"/>
              </a:rPr>
              <a:t>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通过实践</a:t>
            </a:r>
            <a:r>
              <a:rPr lang="zh-CN" altLang="en-US" sz="1200" dirty="0">
                <a:sym typeface="+mn-ea"/>
              </a:rPr>
              <a:t>“测试和调试”，加深对一系列概念（包括条件、运算符和数据）的理解。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00826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抓虫子</a:t>
            </a:r>
            <a:endParaRPr lang="en-US" sz="4800" dirty="0" smtClean="0">
              <a:latin typeface="Futura Condensed"/>
              <a:cs typeface="Futura Condense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07796" y="2830659"/>
            <a:ext cx="3307404" cy="1143104"/>
            <a:chOff x="3992282" y="2830659"/>
            <a:chExt cx="3307404" cy="1143104"/>
          </a:xfrm>
        </p:grpSpPr>
        <p:sp>
          <p:nvSpPr>
            <p:cNvPr id="18" name="TextBox 17"/>
            <p:cNvSpPr txBox="1"/>
            <p:nvPr/>
          </p:nvSpPr>
          <p:spPr>
            <a:xfrm>
              <a:off x="4089400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第 </a:t>
              </a:r>
              <a:r>
                <a:rPr lang="en-US" altLang="zh-CN" sz="1200" dirty="0"/>
                <a:t>4 </a:t>
              </a:r>
              <a:r>
                <a:rPr lang="zh-CN" altLang="en-US" sz="1200" dirty="0"/>
                <a:t>单元</a:t>
              </a:r>
              <a:r>
                <a:rPr lang="zh-CN" altLang="en-US" sz="1200" dirty="0" smtClean="0"/>
                <a:t>“抓虫子”课程材料</a:t>
              </a:r>
              <a:endParaRPr lang="en-US" altLang="zh-CN" sz="1200" dirty="0" smtClean="0"/>
            </a:p>
            <a:p>
              <a:pPr marL="171450" indent="-171450" algn="l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第 </a:t>
              </a:r>
              <a:r>
                <a:rPr lang="en-US" altLang="zh-CN" sz="1200" dirty="0"/>
                <a:t>4 </a:t>
              </a:r>
              <a:r>
                <a:rPr lang="zh-CN" altLang="en-US" sz="1200" dirty="0"/>
                <a:t>单元</a:t>
              </a:r>
              <a:r>
                <a:rPr lang="zh-CN" altLang="en-US" sz="1200" dirty="0" smtClean="0"/>
                <a:t>“抓虫子”工作室</a:t>
              </a:r>
              <a:r>
                <a:rPr lang="en-US" sz="1200" dirty="0" smtClean="0">
                  <a:latin typeface="Futura Condensed"/>
                  <a:cs typeface="Futura Condensed"/>
                </a:rPr>
                <a:t>      </a:t>
              </a:r>
              <a:r>
                <a:rPr lang="zh-CN" altLang="en-US" sz="1200" dirty="0" smtClean="0">
                  <a:hlinkClick r:id="rId1" tooltip="" action="ppaction://hlinkfile"/>
                </a:rPr>
                <a:t>https://create.codelab.club/studios/88/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992282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457995" y="2830659"/>
            <a:ext cx="3324338" cy="3912974"/>
            <a:chOff x="422410" y="2830659"/>
            <a:chExt cx="3324338" cy="3912974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41503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>
                  <a:sym typeface="+mn-ea"/>
                </a:rPr>
                <a:t>（可选）</a:t>
              </a:r>
              <a:r>
                <a:rPr lang="zh-CN" altLang="en-US" sz="1200" dirty="0" smtClean="0">
                  <a:sym typeface="+mn-ea"/>
                </a:rPr>
                <a:t>将</a:t>
              </a:r>
              <a:r>
                <a:rPr lang="zh-CN" altLang="en-US" sz="1200" dirty="0">
                  <a:sym typeface="+mn-ea"/>
                </a:rPr>
                <a:t>第 </a:t>
              </a:r>
              <a:r>
                <a:rPr lang="en-US" altLang="zh-CN" sz="1200" dirty="0">
                  <a:sym typeface="+mn-ea"/>
                </a:rPr>
                <a:t>4 </a:t>
              </a:r>
              <a:r>
                <a:rPr lang="zh-CN" altLang="en-US" sz="1200" dirty="0" smtClean="0">
                  <a:sym typeface="+mn-ea"/>
                </a:rPr>
                <a:t>单元的“</a:t>
              </a:r>
              <a:r>
                <a:rPr lang="zh-CN" altLang="en-US" sz="1200" dirty="0">
                  <a:sym typeface="+mn-ea"/>
                </a:rPr>
                <a:t>抓虫子” 讲义分发给学生</a:t>
              </a:r>
              <a:r>
                <a:rPr lang="zh-CN" altLang="en-US" sz="1200" dirty="0" smtClean="0">
                  <a:sym typeface="+mn-ea"/>
                </a:rPr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sym typeface="+mn-ea"/>
                </a:rPr>
                <a:t>帮助</a:t>
              </a:r>
              <a:r>
                <a:rPr lang="zh-CN" altLang="en-US" sz="1200" dirty="0">
                  <a:sym typeface="+mn-ea"/>
                </a:rPr>
                <a:t>学生从</a:t>
              </a:r>
              <a:r>
                <a:rPr lang="en-US" altLang="zh-CN" sz="1200" dirty="0">
                  <a:sym typeface="+mn-ea"/>
                </a:rPr>
                <a:t>“Unit 4 </a:t>
              </a:r>
              <a:r>
                <a:rPr lang="zh-CN" altLang="en-US" sz="1200" dirty="0">
                  <a:sym typeface="+mn-ea"/>
                </a:rPr>
                <a:t>抓虫子</a:t>
              </a:r>
              <a:r>
                <a:rPr lang="en-US" altLang="zh-CN" sz="1200" dirty="0">
                  <a:sym typeface="+mn-ea"/>
                </a:rPr>
                <a:t>”</a:t>
              </a:r>
              <a:r>
                <a:rPr lang="zh-CN" altLang="en-US" sz="1200" dirty="0">
                  <a:sym typeface="+mn-ea"/>
                </a:rPr>
                <a:t>工作室或根据课程材料上的项目链接，打开第 </a:t>
              </a:r>
              <a:r>
                <a:rPr lang="en-US" altLang="zh-CN" sz="1200" dirty="0">
                  <a:sym typeface="+mn-ea"/>
                </a:rPr>
                <a:t>4 </a:t>
              </a:r>
              <a:r>
                <a:rPr lang="zh-CN" altLang="en-US" sz="1200" dirty="0">
                  <a:sym typeface="+mn-ea"/>
                </a:rPr>
                <a:t>单元调试项目。</a:t>
              </a:r>
              <a:r>
                <a:rPr lang="zh-CN" altLang="en-US" sz="1200" dirty="0" smtClean="0">
                  <a:sym typeface="+mn-ea"/>
                </a:rPr>
                <a:t>鼓励</a:t>
              </a:r>
              <a:r>
                <a:rPr lang="zh-CN" altLang="en-US" sz="1200" dirty="0">
                  <a:sym typeface="+mn-ea"/>
                </a:rPr>
                <a:t>他们点击“进去看看”按钮，分析那些有问题的程序，测试可能的</a:t>
              </a:r>
              <a:r>
                <a:rPr lang="zh-CN" altLang="en-US" sz="1200" dirty="0" smtClean="0">
                  <a:sym typeface="+mn-ea"/>
                </a:rPr>
                <a:t>解决</a:t>
              </a:r>
              <a:r>
                <a:rPr lang="zh-CN" altLang="en-US" sz="1200" dirty="0">
                  <a:sym typeface="+mn-ea"/>
                </a:rPr>
                <a:t>方案。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sym typeface="+mn-ea"/>
                </a:rPr>
                <a:t>留</a:t>
              </a:r>
              <a:r>
                <a:rPr lang="zh-CN" altLang="en-US" sz="1200" dirty="0">
                  <a:sym typeface="+mn-ea"/>
                </a:rPr>
                <a:t>出时间给学生测试和调试每个</a:t>
              </a:r>
              <a:r>
                <a:rPr lang="en-US" altLang="zh-CN" sz="1200" dirty="0">
                  <a:sym typeface="+mn-ea"/>
                </a:rPr>
                <a:t>“</a:t>
              </a:r>
              <a:r>
                <a:rPr lang="zh-CN" altLang="en-US" sz="1200" dirty="0">
                  <a:sym typeface="+mn-ea"/>
                </a:rPr>
                <a:t>抓虫子</a:t>
              </a:r>
              <a:r>
                <a:rPr lang="en-US" altLang="zh-CN" sz="1200" dirty="0">
                  <a:sym typeface="+mn-ea"/>
                </a:rPr>
                <a:t>”</a:t>
              </a:r>
              <a:r>
                <a:rPr lang="zh-CN" altLang="en-US" sz="1200" dirty="0">
                  <a:sym typeface="+mn-ea"/>
                </a:rPr>
                <a:t>项目。（可选）让他们用改编功能调试程序并保存调试好的程序。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sym typeface="+mn-ea"/>
                </a:rPr>
                <a:t>让</a:t>
              </a:r>
              <a:r>
                <a:rPr lang="zh-CN" altLang="en-US" sz="1200" dirty="0">
                  <a:sym typeface="+mn-ea"/>
                </a:rPr>
                <a:t>学生参考提示来反思调试过程，并把心得和体会记录在设计日志中</a:t>
              </a:r>
              <a:r>
                <a:rPr lang="zh-CN" altLang="en-US" sz="1200" dirty="0" smtClean="0">
                  <a:sym typeface="+mn-ea"/>
                </a:rPr>
                <a:t>，或者</a:t>
              </a:r>
              <a:r>
                <a:rPr lang="zh-CN" altLang="en-US" sz="1200" dirty="0">
                  <a:sym typeface="+mn-ea"/>
                </a:rPr>
                <a:t>在小组中</a:t>
              </a:r>
              <a:r>
                <a:rPr lang="zh-CN" altLang="en-US" sz="1200" dirty="0" smtClean="0">
                  <a:sym typeface="+mn-ea"/>
                </a:rPr>
                <a:t>讨论。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>
                  <a:sym typeface="+mn-ea"/>
                </a:rPr>
                <a:t>将</a:t>
              </a:r>
              <a:r>
                <a:rPr lang="zh-CN" altLang="en-US" sz="1200" dirty="0">
                  <a:sym typeface="+mn-ea"/>
                </a:rPr>
                <a:t>学生查找和解决问题的方法整理成一个如何进行调试的策略</a:t>
              </a:r>
              <a:r>
                <a:rPr lang="zh-CN" altLang="en-US" sz="1200" dirty="0" smtClean="0">
                  <a:sym typeface="+mn-ea"/>
                </a:rPr>
                <a:t>清单。</a:t>
              </a:r>
              <a:endParaRPr lang="en-US" sz="1200" spc="-10" dirty="0">
                <a:latin typeface="Futura Condensed"/>
                <a:cs typeface="Futura Condensed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79" name="Straight Connector 78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4007796" y="4199622"/>
            <a:ext cx="3307404" cy="1327765"/>
            <a:chOff x="3992282" y="4098597"/>
            <a:chExt cx="3307404" cy="1327765"/>
          </a:xfrm>
        </p:grpSpPr>
        <p:sp>
          <p:nvSpPr>
            <p:cNvPr id="82" name="TextBox 81"/>
            <p:cNvSpPr txBox="1"/>
            <p:nvPr/>
          </p:nvSpPr>
          <p:spPr>
            <a:xfrm>
              <a:off x="4089400" y="4596417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 smtClean="0">
                  <a:latin typeface="Futura Condensed"/>
                  <a:cs typeface="Futura Condensed"/>
                </a:rPr>
                <a:t>问题在哪里呢？</a:t>
              </a:r>
              <a:endParaRPr lang="zh-CN" altLang="en-US" sz="1200" dirty="0" smtClean="0">
                <a:latin typeface="Futura Condensed"/>
                <a:cs typeface="Futura Condensed"/>
              </a:endParaRPr>
            </a:p>
            <a:p>
              <a:r>
                <a:rPr lang="zh-CN" altLang="en-US" sz="1200" dirty="0" smtClean="0">
                  <a:latin typeface="Futura Condensed"/>
                  <a:cs typeface="Futura Condensed"/>
                </a:rPr>
                <a:t>+  </a:t>
              </a:r>
              <a:r>
                <a:rPr lang="zh-CN" altLang="en-US" sz="1200" dirty="0" smtClean="0">
                  <a:latin typeface="Futura Condensed"/>
                  <a:cs typeface="Futura Condensed"/>
                  <a:sym typeface="+mn-ea"/>
                </a:rPr>
                <a:t>你是怎么找到问题的？</a:t>
              </a:r>
              <a:endParaRPr lang="zh-CN" altLang="en-US" sz="1200" dirty="0" smtClean="0">
                <a:latin typeface="Futura Condensed"/>
                <a:cs typeface="Futura Condensed"/>
              </a:endParaRPr>
            </a:p>
            <a:p>
              <a:r>
                <a:rPr lang="zh-CN" altLang="en-US" sz="1200" dirty="0" smtClean="0">
                  <a:latin typeface="Futura Condensed"/>
                  <a:cs typeface="Futura Condensed"/>
                </a:rPr>
                <a:t>+  </a:t>
              </a:r>
              <a:r>
                <a:rPr lang="zh-CN" altLang="en-US" sz="1200" dirty="0" smtClean="0">
                  <a:latin typeface="Futura Condensed"/>
                  <a:cs typeface="Futura Condensed"/>
                  <a:sym typeface="+mn-ea"/>
                </a:rPr>
                <a:t>你是怎么解决问题的？</a:t>
              </a:r>
              <a:endParaRPr lang="zh-CN" altLang="en-US" sz="1200" dirty="0"/>
            </a:p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200" dirty="0" smtClean="0">
                  <a:latin typeface="Futura Condensed"/>
                  <a:cs typeface="Futura Condensed"/>
                  <a:sym typeface="+mn-ea"/>
                </a:rPr>
                <a:t>其他人有其他方法解决问题吗？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992282" y="4098597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 flipV="1">
              <a:off x="4089400" y="4437151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TextBox 66"/>
          <p:cNvSpPr txBox="1"/>
          <p:nvPr/>
        </p:nvSpPr>
        <p:spPr>
          <a:xfrm>
            <a:off x="457995" y="2262843"/>
            <a:ext cx="2913799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ACTIVITY DESCRIPTION</a:t>
            </a:r>
            <a:endParaRPr lang="en-US" sz="28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5" name="Isosceles Triangle 64"/>
          <p:cNvSpPr/>
          <p:nvPr/>
        </p:nvSpPr>
        <p:spPr>
          <a:xfrm rot="16200000">
            <a:off x="6953456" y="2403548"/>
            <a:ext cx="47958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96"/>
          <p:cNvGrpSpPr/>
          <p:nvPr/>
        </p:nvGrpSpPr>
        <p:grpSpPr>
          <a:xfrm>
            <a:off x="4007796" y="5709109"/>
            <a:ext cx="3307404" cy="1325772"/>
            <a:chOff x="3992282" y="2832776"/>
            <a:chExt cx="3307404" cy="1325772"/>
          </a:xfrm>
        </p:grpSpPr>
        <p:sp>
          <p:nvSpPr>
            <p:cNvPr id="98" name="TextBox 97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ym typeface="+mn-ea"/>
                </a:rPr>
                <a:t>+  </a:t>
              </a:r>
              <a:r>
                <a:rPr lang="zh-CN" altLang="en-US" sz="1200" dirty="0" smtClean="0">
                  <a:sym typeface="+mn-ea"/>
                </a:rPr>
                <a:t>学生</a:t>
              </a:r>
              <a:r>
                <a:rPr lang="zh-CN" altLang="en-US" sz="1200" dirty="0">
                  <a:sym typeface="+mn-ea"/>
                </a:rPr>
                <a:t>能够解决这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个程序中的问题么？如果不能的话，你如何解释清楚未调试成功项目中的概念呢？</a:t>
              </a:r>
              <a:endParaRPr lang="zh-CN" altLang="en-US" sz="1200" dirty="0"/>
            </a:p>
            <a:p>
              <a:r>
                <a:rPr lang="en-US" altLang="zh-CN" sz="1200" dirty="0" smtClean="0">
                  <a:sym typeface="+mn-ea"/>
                </a:rPr>
                <a:t>+  </a:t>
              </a:r>
              <a:r>
                <a:rPr lang="zh-CN" altLang="en-US" sz="1200" dirty="0" smtClean="0">
                  <a:sym typeface="+mn-ea"/>
                </a:rPr>
                <a:t>学生</a:t>
              </a:r>
              <a:r>
                <a:rPr lang="zh-CN" altLang="en-US" sz="1200" dirty="0">
                  <a:sym typeface="+mn-ea"/>
                </a:rPr>
                <a:t>用了哪些不同的测试和调试策略？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63" name="TextBox 62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4" name="Straight Connector 63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69" name="Straight Connector 68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71" name="TextBox 70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94" name="Straight Connector 93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2" name="TextBox 101"/>
          <p:cNvSpPr txBox="1"/>
          <p:nvPr/>
        </p:nvSpPr>
        <p:spPr>
          <a:xfrm>
            <a:off x="551129" y="8142739"/>
            <a:ext cx="3231204" cy="82994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+  </a:t>
            </a:r>
            <a:r>
              <a:rPr lang="zh-CN" altLang="en-US" sz="1200" dirty="0" smtClean="0"/>
              <a:t>这</a:t>
            </a:r>
            <a:r>
              <a:rPr lang="zh-CN" altLang="en-US" sz="1200" dirty="0"/>
              <a:t>项活动能让老师发现哪些学生需要特殊的关注或帮助，尤其是涉及条件</a:t>
            </a:r>
            <a:r>
              <a:rPr lang="zh-CN" altLang="en-US" sz="1200" dirty="0" smtClean="0"/>
              <a:t>语句</a:t>
            </a:r>
            <a:r>
              <a:rPr lang="zh-CN" altLang="en-US" sz="1200" dirty="0"/>
              <a:t>（</a:t>
            </a:r>
            <a:r>
              <a:rPr lang="zh-CN" altLang="en-US" sz="1200" dirty="0" smtClean="0"/>
              <a:t>比如 </a:t>
            </a:r>
            <a:r>
              <a:rPr lang="en-US" altLang="zh-CN" sz="1200" dirty="0"/>
              <a:t>if </a:t>
            </a:r>
            <a:r>
              <a:rPr lang="zh-CN" altLang="en-US" sz="1200" dirty="0"/>
              <a:t>条件）、运算符（例如算术运算符、逻辑运算符）和数据（例如变量和</a:t>
            </a:r>
            <a:r>
              <a:rPr lang="zh-CN" altLang="en-US" sz="1200" dirty="0" smtClean="0"/>
              <a:t>列表）的</a:t>
            </a:r>
            <a:r>
              <a:rPr lang="zh-CN" altLang="en-US" sz="1200" dirty="0"/>
              <a:t>概念时。</a:t>
            </a:r>
            <a:endParaRPr lang="en-US" sz="1200" dirty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527922" y="1694204"/>
            <a:ext cx="11340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/>
              <a:t>建议时间</a:t>
            </a:r>
            <a:r>
              <a:rPr lang="zh-CN" altLang="en-US" sz="1000" dirty="0" smtClean="0"/>
              <a:t> 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en-US" altLang="zh-CN" sz="1000" dirty="0" smtClean="0"/>
              <a:t>15-30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111" name="Picture 110" descr="15m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408" y="1754376"/>
            <a:ext cx="324022" cy="32402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86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48" name="Picture 47" descr="Unit4activitie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altLang="zh-CN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altLang="zh-CN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45295" y="1523491"/>
            <a:ext cx="2357172" cy="1332694"/>
            <a:chOff x="409710" y="1458325"/>
            <a:chExt cx="2357172" cy="1332694"/>
          </a:xfrm>
        </p:grpSpPr>
        <p:sp>
          <p:nvSpPr>
            <p:cNvPr id="10" name="TextBox 9"/>
            <p:cNvSpPr txBox="1"/>
            <p:nvPr/>
          </p:nvSpPr>
          <p:spPr>
            <a:xfrm>
              <a:off x="502845" y="1458325"/>
              <a:ext cx="2159129" cy="55181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求助！你能调试这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个有问题的程序么？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9710" y="2145859"/>
              <a:ext cx="235717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ym typeface="+mn-ea"/>
                </a:rPr>
                <a:t>在本次活动中，你将查找 </a:t>
              </a:r>
              <a:r>
                <a:rPr lang="en-US" altLang="zh-CN" sz="1200" dirty="0">
                  <a:sym typeface="+mn-ea"/>
                </a:rPr>
                <a:t>5 </a:t>
              </a:r>
              <a:r>
                <a:rPr lang="zh-CN" altLang="en-US" sz="1200" dirty="0">
                  <a:sym typeface="+mn-ea"/>
                </a:rPr>
                <a:t>个程序中问题的原因，并找出对应的解决方法。</a:t>
              </a:r>
              <a:endParaRPr lang="en-US" sz="12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15665" y="8517982"/>
            <a:ext cx="3227327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>
                <a:sym typeface="+mn-ea"/>
              </a:rPr>
              <a:t>列出程序中所有可能的问题</a:t>
            </a:r>
            <a:r>
              <a:rPr lang="zh-CN" altLang="en-US" sz="1200" dirty="0" smtClean="0">
                <a:sym typeface="+mn-ea"/>
              </a:rPr>
              <a:t>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记录</a:t>
            </a:r>
            <a:r>
              <a:rPr lang="zh-CN" altLang="en-US" sz="1200" dirty="0">
                <a:sym typeface="+mn-ea"/>
              </a:rPr>
              <a:t>你所做过的尝试，这是一个有用的提示。你会知道哪些是已经做过的，</a:t>
            </a:r>
            <a:r>
              <a:rPr lang="zh-CN" altLang="en-US" sz="1200" dirty="0" smtClean="0">
                <a:sym typeface="+mn-ea"/>
              </a:rPr>
              <a:t>下一步又</a:t>
            </a:r>
            <a:r>
              <a:rPr lang="zh-CN" altLang="en-US" sz="1200" dirty="0">
                <a:sym typeface="+mn-ea"/>
              </a:rPr>
              <a:t>应该尝试些</a:t>
            </a:r>
            <a:r>
              <a:rPr lang="zh-CN" altLang="en-US" sz="1200" dirty="0" smtClean="0">
                <a:sym typeface="+mn-ea"/>
              </a:rPr>
              <a:t>什么。</a:t>
            </a:r>
            <a:endParaRPr lang="zh-CN" altLang="en-US" sz="12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邻桌同学分享和比较彼此查找问题和解决问题的方法，直到你找到适合自己的调试策略。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076669" y="8517982"/>
            <a:ext cx="3314032" cy="101473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和</a:t>
            </a:r>
            <a:r>
              <a:rPr lang="zh-CN" altLang="en-US" sz="1200" dirty="0">
                <a:sym typeface="+mn-ea"/>
              </a:rPr>
              <a:t>同伴一起讨论彼此测试和调试的过程，记录你们解决方法中的相同点和不同点。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右键点击</a:t>
            </a:r>
            <a:r>
              <a:rPr lang="zh-CN" altLang="en-US" sz="1200" dirty="0">
                <a:sym typeface="+mn-ea"/>
              </a:rPr>
              <a:t>程序积木，添加程序注释，这样可以帮助其他人更好地</a:t>
            </a:r>
            <a:r>
              <a:rPr lang="zh-CN" altLang="en-US" sz="1200" dirty="0" smtClean="0">
                <a:sym typeface="+mn-ea"/>
              </a:rPr>
              <a:t>理解你</a:t>
            </a:r>
            <a:r>
              <a:rPr lang="zh-CN" altLang="en-US" sz="1200" dirty="0">
                <a:sym typeface="+mn-ea"/>
              </a:rPr>
              <a:t>的程序。</a:t>
            </a:r>
            <a:endParaRPr lang="zh-CN" altLang="en-US" sz="1200" dirty="0"/>
          </a:p>
          <a:p>
            <a:r>
              <a:rPr lang="en-US" altLang="zh-CN" sz="1200" dirty="0" smtClean="0">
                <a:sym typeface="+mn-ea"/>
              </a:rPr>
              <a:t>+  </a:t>
            </a:r>
            <a:r>
              <a:rPr lang="zh-CN" altLang="en-US" sz="1200" dirty="0" smtClean="0">
                <a:sym typeface="+mn-ea"/>
              </a:rPr>
              <a:t>帮助</a:t>
            </a:r>
            <a:r>
              <a:rPr lang="zh-CN" altLang="en-US" sz="1200" dirty="0">
                <a:sym typeface="+mn-ea"/>
              </a:rPr>
              <a:t>其他人调试项目！</a:t>
            </a:r>
            <a:endParaRPr lang="en-US" sz="1200" kern="1100" spc="-20" dirty="0">
              <a:latin typeface="Futura Condensed"/>
              <a:cs typeface="Futura Condensed"/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396255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3829978" y="845730"/>
            <a:ext cx="3402084" cy="6582541"/>
            <a:chOff x="4430800" y="773826"/>
            <a:chExt cx="3377972" cy="6194355"/>
          </a:xfrm>
        </p:grpSpPr>
        <p:sp>
          <p:nvSpPr>
            <p:cNvPr id="34" name="Rectangle 33"/>
            <p:cNvSpPr/>
            <p:nvPr/>
          </p:nvSpPr>
          <p:spPr>
            <a:xfrm>
              <a:off x="4430802" y="773826"/>
              <a:ext cx="3377970" cy="125784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1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1" tooltip="" action="ppaction://hlinkfile"/>
                </a:rPr>
                <a:t>https://create.codelab.club/projects/1126/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在这个项目中，猫咪每拾起一个新道具，</a:t>
              </a:r>
              <a:r>
                <a:rPr lang="zh-CN" altLang="en-US" sz="1100" dirty="0" smtClean="0"/>
                <a:t>“道具”</a:t>
              </a:r>
              <a:r>
                <a:rPr lang="zh-CN" altLang="en-US" sz="1100" dirty="0"/>
                <a:t>列表就要更新一次。但猫咪</a:t>
              </a:r>
              <a:r>
                <a:rPr lang="zh-CN" altLang="en-US" sz="1100" dirty="0" smtClean="0"/>
                <a:t>只能</a:t>
              </a:r>
              <a:r>
                <a:rPr lang="zh-CN" altLang="en-US" sz="1100" dirty="0"/>
                <a:t>捡起笔记本电脑。我们该如何修改这个程序呢？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430802" y="2091672"/>
              <a:ext cx="3377970" cy="125784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2 </a:t>
              </a:r>
              <a:r>
                <a:rPr lang="zh-CN" altLang="en-US" sz="1200" dirty="0">
                  <a:sym typeface="+mn-ea"/>
                  <a:hlinkClick r:id="rId2" tooltip="" action="ppaction://hlinkfile"/>
                </a:rPr>
                <a:t>https://create.codelab.club/projects/1128/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在这个项目中，猫咪只要收集到黄色 </a:t>
              </a:r>
              <a:r>
                <a:rPr lang="en-US" altLang="zh-CN" sz="1100" dirty="0"/>
                <a:t>Gobo </a:t>
              </a:r>
              <a:r>
                <a:rPr lang="zh-CN" altLang="en-US" sz="1100" dirty="0"/>
                <a:t>就会得到 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分，一旦碰到了粉色</a:t>
              </a:r>
              <a:r>
                <a:rPr lang="zh-CN" altLang="en-US" sz="1100" dirty="0" smtClean="0"/>
                <a:t>的 </a:t>
              </a:r>
              <a:r>
                <a:rPr lang="en-US" altLang="zh-CN" sz="1100" dirty="0" smtClean="0"/>
                <a:t>Gobo </a:t>
              </a:r>
              <a:r>
                <a:rPr lang="zh-CN" altLang="en-US" sz="1100" dirty="0"/>
                <a:t>就要减去</a:t>
              </a:r>
              <a:r>
                <a:rPr lang="en-US" altLang="zh-CN" sz="1100" dirty="0"/>
                <a:t>10 </a:t>
              </a:r>
              <a:r>
                <a:rPr lang="zh-CN" altLang="en-US" sz="1100" dirty="0"/>
                <a:t>分。但程序没有按预期运行，我们该如何修改呢？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30800" y="3409519"/>
              <a:ext cx="3377972" cy="1098899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3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r>
                <a:rPr lang="zh-CN" altLang="en-US" sz="1200" dirty="0">
                  <a:hlinkClick r:id="rId3" tooltip="" action="ppaction://hlinkfile"/>
                </a:rPr>
                <a:t>https://create.codelab.club/projects/1129/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在这个项目中，你需要猜 </a:t>
              </a:r>
              <a:r>
                <a:rPr lang="en-US" altLang="zh-CN" sz="1100" dirty="0"/>
                <a:t>1-10 </a:t>
              </a:r>
              <a:r>
                <a:rPr lang="zh-CN" altLang="en-US" sz="1100" dirty="0"/>
                <a:t>中的一个数字，但程序不能正确地检验猜测结果。我们该如何修改呢？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30800" y="4618613"/>
              <a:ext cx="3377972" cy="1214227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b="1" dirty="0">
                  <a:sym typeface="+mn-ea"/>
                </a:rPr>
                <a:t>Debug-It 4.</a:t>
              </a:r>
              <a:r>
                <a:rPr lang="en-US" altLang="zh-CN" sz="1200" b="1" dirty="0">
                  <a:sym typeface="+mn-ea"/>
                </a:rPr>
                <a:t>4</a:t>
              </a:r>
              <a:r>
                <a:rPr lang="en-US" sz="1200" b="1" dirty="0" smtClean="0">
                  <a:latin typeface="Futura Condensed"/>
                  <a:cs typeface="Futura Condensed"/>
                </a:rPr>
                <a:t> </a:t>
              </a:r>
              <a:endParaRPr lang="en-US" sz="1200" b="1" dirty="0" smtClean="0">
                <a:latin typeface="Futura Condensed"/>
                <a:cs typeface="Futura Condensed"/>
              </a:endParaRPr>
            </a:p>
            <a:p>
              <a:pPr indent="0">
                <a:buFont typeface="Wingdings" panose="05000000000000000000" pitchFamily="2" charset="2"/>
                <a:buNone/>
              </a:pPr>
              <a:r>
                <a:rPr lang="en-US" sz="1000" dirty="0" smtClean="0">
                  <a:latin typeface="Futura Condensed"/>
                  <a:cs typeface="Futura Condensed"/>
                </a:rPr>
                <a:t>    </a:t>
              </a:r>
              <a:r>
                <a:rPr lang="zh-CN" altLang="en-US" sz="1200" dirty="0">
                  <a:hlinkClick r:id="rId4" tooltip="" action="ppaction://hlinkfile"/>
                </a:rPr>
                <a:t>https://create.codelab.club/projects/1133/</a:t>
              </a:r>
              <a:br>
                <a:rPr lang="en-US" sz="1000" dirty="0" smtClean="0">
                  <a:latin typeface="Futura Condensed"/>
                  <a:cs typeface="Futura Condensed"/>
                  <a:hlinkClick r:id="rId5" action="ppaction://hlinkfile"/>
                </a:rPr>
              </a:br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在这个项目中，猫咪被网球击中一次，变量</a:t>
              </a:r>
              <a:r>
                <a:rPr lang="zh-CN" altLang="en-US" sz="1100" dirty="0" smtClean="0"/>
                <a:t>“被击中次数”</a:t>
              </a:r>
              <a:r>
                <a:rPr lang="zh-CN" altLang="en-US" sz="1100" dirty="0"/>
                <a:t>就应该增加 </a:t>
              </a:r>
              <a:r>
                <a:rPr lang="en-US" altLang="zh-CN" sz="1100" dirty="0" smtClean="0"/>
                <a:t>1 </a:t>
              </a:r>
              <a:r>
                <a:rPr lang="zh-CN" altLang="en-US" sz="1100" dirty="0" smtClean="0"/>
                <a:t>分</a:t>
              </a:r>
              <a:r>
                <a:rPr lang="zh-CN" altLang="en-US" sz="1100" dirty="0"/>
                <a:t>，但在该程序中，当猫咪被击中时，增加的次数会多于 </a:t>
              </a:r>
              <a:r>
                <a:rPr lang="en-US" altLang="zh-CN" sz="1100" dirty="0"/>
                <a:t>1 </a:t>
              </a:r>
              <a:r>
                <a:rPr lang="zh-CN" altLang="en-US" sz="1100" dirty="0"/>
                <a:t>分。我们该如何修改呢？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30800" y="6072449"/>
              <a:ext cx="3377972" cy="895732"/>
            </a:xfrm>
            <a:prstGeom prst="rect">
              <a:avLst/>
            </a:prstGeom>
            <a:ln w="12700" cmpd="sng">
              <a:solidFill>
                <a:schemeClr val="tx1"/>
              </a:solidFill>
              <a:prstDash val="dash"/>
            </a:ln>
          </p:spPr>
          <p:txBody>
            <a:bodyPr wrap="square" lIns="91440" tIns="91440" bIns="9144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100" b="1" dirty="0">
                  <a:sym typeface="+mn-ea"/>
                </a:rPr>
                <a:t>Debug-It 4.5</a:t>
              </a:r>
              <a:r>
                <a:rPr lang="zh-CN" altLang="en-US" sz="1100" b="1" dirty="0"/>
                <a:t> </a:t>
              </a:r>
              <a:r>
                <a:rPr lang="zh-CN" altLang="en-US" sz="1200" dirty="0">
                  <a:hlinkClick r:id="rId6" tooltip="" action="ppaction://hlinkfile"/>
                </a:rPr>
                <a:t>https://create.codelab.club/projects/1134/</a:t>
              </a:r>
              <a:endParaRPr lang="en-US" sz="1000" dirty="0">
                <a:latin typeface="Futura Condensed"/>
                <a:cs typeface="Futura Condensed"/>
              </a:endParaRPr>
            </a:p>
            <a:p>
              <a:endParaRPr lang="en-US" sz="600" dirty="0" smtClean="0">
                <a:latin typeface="Futura Condensed"/>
                <a:cs typeface="Futura Condensed"/>
              </a:endParaRPr>
            </a:p>
            <a:p>
              <a:r>
                <a:rPr lang="zh-CN" altLang="en-US" sz="1100" dirty="0"/>
                <a:t>在这个项目中，猫咪需要穿越迷宫到达黄色区域，但猫咪能够穿墙。我们该</a:t>
              </a:r>
              <a:r>
                <a:rPr lang="zh-CN" altLang="en-US" sz="1100" dirty="0" smtClean="0"/>
                <a:t>如何修改</a:t>
              </a:r>
              <a:r>
                <a:rPr lang="zh-CN" altLang="en-US" sz="1100" dirty="0"/>
                <a:t>呢？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7031" y="3857808"/>
            <a:ext cx="2970866" cy="2163445"/>
            <a:chOff x="427031" y="3857808"/>
            <a:chExt cx="2970866" cy="2163445"/>
          </a:xfrm>
        </p:grpSpPr>
        <p:grpSp>
          <p:nvGrpSpPr>
            <p:cNvPr id="8" name="Group 7"/>
            <p:cNvGrpSpPr/>
            <p:nvPr/>
          </p:nvGrpSpPr>
          <p:grpSpPr>
            <a:xfrm>
              <a:off x="427031" y="3857808"/>
              <a:ext cx="2970866" cy="2163445"/>
              <a:chOff x="427031" y="3857808"/>
              <a:chExt cx="2970866" cy="216344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27031" y="4232458"/>
                <a:ext cx="2847975" cy="1788795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进入第 </a:t>
                </a:r>
                <a:r>
                  <a:rPr lang="en-US" altLang="zh-CN" sz="1200" dirty="0"/>
                  <a:t>4 </a:t>
                </a:r>
                <a:r>
                  <a:rPr lang="zh-CN" altLang="en-US" sz="1200" dirty="0"/>
                  <a:t>单元</a:t>
                </a:r>
                <a:r>
                  <a:rPr lang="zh-CN" altLang="en-US" sz="1200" dirty="0" smtClean="0"/>
                  <a:t>“抓虫子”工作室：</a:t>
                </a:r>
                <a:br>
                  <a:rPr lang="en-US" sz="1200" dirty="0" smtClean="0">
                    <a:latin typeface="Futura Condensed"/>
                    <a:cs typeface="Futura Condensed"/>
                  </a:rPr>
                </a:br>
                <a:r>
                  <a:rPr lang="zh-CN" altLang="en-US" sz="1200" dirty="0">
                    <a:hlinkClick r:id="rId7" tooltip="" action="ppaction://hlinkfile"/>
                  </a:rPr>
                  <a:t>https://create.codelab.club/studios/88/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lnSpc>
                    <a:spcPct val="130000"/>
                  </a:lnSpc>
                  <a:buFont typeface="Wingdings" panose="05000000000000000000" pitchFamily="2" charset="2"/>
                  <a:buChar char="q"/>
                </a:pPr>
                <a:endParaRPr lang="en-US" sz="1200" dirty="0" smtClean="0">
                  <a:latin typeface="Futura Condensed"/>
                  <a:cs typeface="Futura Condensed"/>
                </a:endParaRPr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>
                    <a:sym typeface="+mn-ea"/>
                  </a:rPr>
                  <a:t>对 </a:t>
                </a:r>
                <a:r>
                  <a:rPr lang="en-US" altLang="zh-CN" sz="1200" dirty="0" smtClean="0">
                    <a:sym typeface="+mn-ea"/>
                  </a:rPr>
                  <a:t>5 </a:t>
                </a:r>
                <a:r>
                  <a:rPr lang="zh-CN" altLang="en-US" sz="1200" dirty="0">
                    <a:sym typeface="+mn-ea"/>
                  </a:rPr>
                  <a:t>个有问题的程序进行测试和</a:t>
                </a:r>
                <a:r>
                  <a:rPr lang="zh-CN" altLang="en-US" sz="1200" dirty="0" smtClean="0">
                    <a:sym typeface="+mn-ea"/>
                  </a:rPr>
                  <a:t>调试。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>
                    <a:sym typeface="+mn-ea"/>
                  </a:rPr>
                  <a:t>写下你的解决方案，或用你的解决方案对问题程序进行改编</a:t>
                </a:r>
                <a:r>
                  <a:rPr lang="zh-CN" altLang="en-US" sz="1200" dirty="0" smtClean="0">
                    <a:sym typeface="+mn-ea"/>
                  </a:rPr>
                  <a:t>。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44691" y="3857808"/>
                <a:ext cx="2953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从这里开始</a:t>
                </a:r>
                <a:endParaRPr lang="en-US" altLang="zh-CN" sz="1600" dirty="0">
                  <a:latin typeface="Futura Condensed"/>
                  <a:cs typeface="Futura Condensed"/>
                </a:endParaRPr>
              </a:p>
            </p:txBody>
          </p:sp>
        </p:grpSp>
        <p:cxnSp>
          <p:nvCxnSpPr>
            <p:cNvPr id="52" name="Straight Connector 51"/>
            <p:cNvCxnSpPr/>
            <p:nvPr/>
          </p:nvCxnSpPr>
          <p:spPr>
            <a:xfrm flipV="1">
              <a:off x="535219" y="4194252"/>
              <a:ext cx="2717679" cy="2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/>
          <p:cNvSpPr txBox="1"/>
          <p:nvPr/>
        </p:nvSpPr>
        <p:spPr>
          <a:xfrm>
            <a:off x="457995" y="595839"/>
            <a:ext cx="2815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抓虫子</a:t>
            </a:r>
            <a:endParaRPr lang="en-US" sz="48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364023"/>
            <a:ext cx="7772400" cy="2153959"/>
            <a:chOff x="0" y="6351394"/>
            <a:chExt cx="7772400" cy="2153959"/>
          </a:xfrm>
        </p:grpSpPr>
        <p:sp>
          <p:nvSpPr>
            <p:cNvPr id="45" name="Rectangle 44"/>
            <p:cNvSpPr/>
            <p:nvPr/>
          </p:nvSpPr>
          <p:spPr>
            <a:xfrm>
              <a:off x="0" y="7871074"/>
              <a:ext cx="7772400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962555" y="7884634"/>
              <a:ext cx="3809845" cy="507475"/>
              <a:chOff x="3962555" y="7884634"/>
              <a:chExt cx="3809845" cy="507475"/>
            </a:xfrm>
          </p:grpSpPr>
          <p:sp>
            <p:nvSpPr>
              <p:cNvPr id="49" name="Diamond 48"/>
              <p:cNvSpPr/>
              <p:nvPr/>
            </p:nvSpPr>
            <p:spPr>
              <a:xfrm>
                <a:off x="5676977" y="8066025"/>
                <a:ext cx="381000" cy="326084"/>
              </a:xfrm>
              <a:prstGeom prst="diamond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62555" y="7884634"/>
                <a:ext cx="3809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完成了？</a:t>
                </a:r>
                <a:endParaRPr lang="en-US" altLang="zh-CN" dirty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47" name="Oval Callout 46"/>
            <p:cNvSpPr/>
            <p:nvPr/>
          </p:nvSpPr>
          <p:spPr>
            <a:xfrm rot="15462013" flipV="1">
              <a:off x="413018" y="6228851"/>
              <a:ext cx="2153959" cy="2399046"/>
            </a:xfrm>
            <a:prstGeom prst="wedgeEllipseCallout">
              <a:avLst>
                <a:gd name="adj1" fmla="val -36970"/>
                <a:gd name="adj2" fmla="val 4818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76200" cap="rnd" cmpd="sng">
              <a:solidFill>
                <a:schemeClr val="bg1"/>
              </a:solidFill>
              <a:prstDash val="solid"/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rmAutofit fontScale="625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rgbClr val="92D050"/>
                  </a:solidFill>
                </a:rPr>
                <a:t>感觉进入了死胡同？没关系！试试以下这些方法。。。</a:t>
              </a:r>
              <a:endParaRPr lang="en-US" altLang="zh-CN" sz="1600" kern="1300" baseline="-25000" dirty="0">
                <a:solidFill>
                  <a:srgbClr val="92D050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latin typeface="Futura Condensed"/>
                <a:cs typeface="Futura Condensed"/>
              </a:rPr>
              <a:t>抓虫子</a:t>
            </a:r>
            <a:endParaRPr lang="zh-CN" altLang="en-US" sz="4400" dirty="0" smtClean="0">
              <a:latin typeface="Futura Condensed"/>
              <a:cs typeface="Futura Condensed"/>
            </a:endParaRPr>
          </a:p>
          <a:p>
            <a:r>
              <a:rPr lang="zh-CN" altLang="en-US" sz="4400" dirty="0" smtClean="0">
                <a:latin typeface="Futura Condensed"/>
                <a:cs typeface="Futura Condensed"/>
              </a:rPr>
              <a:t>反思</a:t>
            </a:r>
            <a:endParaRPr lang="en-US" sz="4400" dirty="0" smtClean="0">
              <a:latin typeface="Futura Condensed"/>
              <a:cs typeface="Futura Condensed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44" name="Picture 43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52" name="Group 49"/>
          <p:cNvGrpSpPr/>
          <p:nvPr/>
        </p:nvGrpSpPr>
        <p:grpSpPr>
          <a:xfrm>
            <a:off x="462264" y="2631653"/>
            <a:ext cx="6872422" cy="6974779"/>
            <a:chOff x="443298" y="2725094"/>
            <a:chExt cx="6872422" cy="6974779"/>
          </a:xfrm>
        </p:grpSpPr>
        <p:grpSp>
          <p:nvGrpSpPr>
            <p:cNvPr id="53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93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4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问题在哪里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96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5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89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0" name="Group 67"/>
              <p:cNvGrpSpPr/>
              <p:nvPr/>
            </p:nvGrpSpPr>
            <p:grpSpPr>
              <a:xfrm>
                <a:off x="444499" y="4530719"/>
                <a:ext cx="6871221" cy="337926"/>
                <a:chOff x="444499" y="3063754"/>
                <a:chExt cx="6871221" cy="337926"/>
              </a:xfrm>
            </p:grpSpPr>
            <p:sp>
              <p:nvSpPr>
                <p:cNvPr id="91" name="TextBox 90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你是怎么找到问题的？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92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85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6" name="Group 63"/>
              <p:cNvGrpSpPr/>
              <p:nvPr/>
            </p:nvGrpSpPr>
            <p:grpSpPr>
              <a:xfrm>
                <a:off x="444499" y="6353187"/>
                <a:ext cx="6871221" cy="337926"/>
                <a:chOff x="444499" y="3063754"/>
                <a:chExt cx="6871221" cy="337926"/>
              </a:xfrm>
            </p:grpSpPr>
            <p:sp>
              <p:nvSpPr>
                <p:cNvPr id="87" name="TextBox 86"/>
                <p:cNvSpPr txBox="1"/>
                <p:nvPr/>
              </p:nvSpPr>
              <p:spPr>
                <a:xfrm>
                  <a:off x="444499" y="3063754"/>
                  <a:ext cx="6871221" cy="337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你是怎么解决问题的？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88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0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81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2" name="Group 59"/>
              <p:cNvGrpSpPr/>
              <p:nvPr/>
            </p:nvGrpSpPr>
            <p:grpSpPr>
              <a:xfrm>
                <a:off x="443298" y="8176395"/>
                <a:ext cx="6871221" cy="336446"/>
                <a:chOff x="444499" y="3063754"/>
                <a:chExt cx="6871221" cy="33644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444499" y="3063754"/>
                  <a:ext cx="6871221" cy="3350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  <a:sym typeface="+mn-ea"/>
                    </a:rPr>
                    <a:t>其他人有其他方法解决问题吗？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84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88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/>
          <p:cNvGrpSpPr/>
          <p:nvPr/>
        </p:nvGrpSpPr>
        <p:grpSpPr>
          <a:xfrm>
            <a:off x="535217" y="6313615"/>
            <a:ext cx="6806429" cy="2298736"/>
            <a:chOff x="535217" y="6313615"/>
            <a:chExt cx="6806429" cy="2298736"/>
          </a:xfrm>
        </p:grpSpPr>
        <p:grpSp>
          <p:nvGrpSpPr>
            <p:cNvPr id="171" name="Group 170"/>
            <p:cNvGrpSpPr/>
            <p:nvPr/>
          </p:nvGrpSpPr>
          <p:grpSpPr>
            <a:xfrm>
              <a:off x="1667084" y="6314503"/>
              <a:ext cx="992579" cy="2295045"/>
              <a:chOff x="6532144" y="6466903"/>
              <a:chExt cx="992579" cy="2295045"/>
            </a:xfrm>
          </p:grpSpPr>
          <p:cxnSp>
            <p:nvCxnSpPr>
              <p:cNvPr id="165" name="Straight Connector 164"/>
              <p:cNvCxnSpPr/>
              <p:nvPr/>
            </p:nvCxnSpPr>
            <p:spPr>
              <a:xfrm flipH="1" flipV="1">
                <a:off x="7038618" y="6689257"/>
                <a:ext cx="1" cy="178032"/>
              </a:xfrm>
              <a:prstGeom prst="line">
                <a:avLst/>
              </a:prstGeom>
              <a:solidFill>
                <a:schemeClr val="accent3"/>
              </a:solidFill>
              <a:ln w="12700" cmpd="sng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6" name="Rectangle 165"/>
              <p:cNvSpPr/>
              <p:nvPr/>
            </p:nvSpPr>
            <p:spPr>
              <a:xfrm>
                <a:off x="6532144" y="6466903"/>
                <a:ext cx="99257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050" dirty="0"/>
                  <a:t>第一至五部分</a:t>
                </a:r>
                <a:endParaRPr lang="en-US" sz="1050" dirty="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6566259" y="8055193"/>
                <a:ext cx="958464" cy="7067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000" dirty="0"/>
                  <a:t>怎样使用 </a:t>
                </a:r>
                <a:r>
                  <a:rPr lang="en-US" altLang="zh-CN" sz="1000" dirty="0"/>
                  <a:t>Scratch </a:t>
                </a:r>
                <a:r>
                  <a:rPr lang="zh-CN" altLang="en-US" sz="1000" dirty="0" smtClean="0"/>
                  <a:t>来</a:t>
                </a:r>
                <a:endParaRPr lang="en-US" altLang="zh-CN" sz="1000" dirty="0" smtClean="0"/>
              </a:p>
              <a:p>
                <a:pPr algn="ctr"/>
                <a:r>
                  <a:rPr lang="zh-CN" altLang="en-US" sz="1000" dirty="0" smtClean="0"/>
                  <a:t>创建一个</a:t>
                </a:r>
                <a:endParaRPr lang="en-US" altLang="zh-CN" sz="1000" dirty="0" smtClean="0"/>
              </a:p>
              <a:p>
                <a:pPr algn="ctr"/>
                <a:r>
                  <a:rPr lang="zh-CN" altLang="en-US" sz="1000" dirty="0" smtClean="0"/>
                  <a:t>互动游戏 </a:t>
                </a:r>
                <a:r>
                  <a:rPr lang="en-US" altLang="zh-CN" sz="1000" dirty="0"/>
                  <a:t>?</a:t>
                </a:r>
                <a:endParaRPr lang="en-US" sz="10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68" name="Teardrop 167"/>
              <p:cNvSpPr/>
              <p:nvPr/>
            </p:nvSpPr>
            <p:spPr>
              <a:xfrm rot="8075815">
                <a:off x="6591364" y="6923701"/>
                <a:ext cx="877577" cy="877579"/>
              </a:xfrm>
              <a:prstGeom prst="teardrop">
                <a:avLst/>
              </a:prstGeom>
              <a:solidFill>
                <a:srgbClr val="50AB0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TextBox 168"/>
              <p:cNvSpPr txBox="1"/>
              <p:nvPr/>
            </p:nvSpPr>
            <p:spPr>
              <a:xfrm>
                <a:off x="6566260" y="7164759"/>
                <a:ext cx="927786" cy="27559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numCol="1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bg1"/>
                    </a:solidFill>
                  </a:rPr>
                  <a:t>新手游戏</a:t>
                </a:r>
                <a:endParaRPr lang="en-US" sz="1200" dirty="0" smtClean="0">
                  <a:solidFill>
                    <a:schemeClr val="bg1"/>
                  </a:solidFill>
                  <a:latin typeface="Futura Condensed"/>
                  <a:cs typeface="Futura Condensed"/>
                </a:endParaRPr>
              </a:p>
            </p:txBody>
          </p:sp>
        </p:grpSp>
        <p:grpSp>
          <p:nvGrpSpPr>
            <p:cNvPr id="180" name="Group 179"/>
            <p:cNvGrpSpPr/>
            <p:nvPr/>
          </p:nvGrpSpPr>
          <p:grpSpPr>
            <a:xfrm>
              <a:off x="535217" y="6313615"/>
              <a:ext cx="6806429" cy="2298736"/>
              <a:chOff x="535217" y="6313615"/>
              <a:chExt cx="6806429" cy="2298736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6413860" y="6313615"/>
                <a:ext cx="927786" cy="2298736"/>
                <a:chOff x="1864387" y="6466015"/>
                <a:chExt cx="927786" cy="2298736"/>
              </a:xfrm>
            </p:grpSpPr>
            <p:cxnSp>
              <p:nvCxnSpPr>
                <p:cNvPr id="173" name="Straight Connector 172"/>
                <p:cNvCxnSpPr/>
                <p:nvPr/>
              </p:nvCxnSpPr>
              <p:spPr>
                <a:xfrm flipH="1" flipV="1">
                  <a:off x="2328279" y="6689257"/>
                  <a:ext cx="3775" cy="181748"/>
                </a:xfrm>
                <a:prstGeom prst="line">
                  <a:avLst/>
                </a:prstGeom>
                <a:solidFill>
                  <a:schemeClr val="accent3"/>
                </a:solidFill>
                <a:ln w="12700" cmpd="sng">
                  <a:solidFill>
                    <a:schemeClr val="tx1"/>
                  </a:solidFill>
                  <a:headEnd type="triangle"/>
                  <a:tailEnd type="non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74" name="Rectangle 173"/>
                <p:cNvSpPr/>
                <p:nvPr/>
              </p:nvSpPr>
              <p:spPr>
                <a:xfrm>
                  <a:off x="1970416" y="6466015"/>
                  <a:ext cx="723275" cy="253916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050" dirty="0"/>
                    <a:t>第五部分</a:t>
                  </a:r>
                  <a:endParaRPr lang="en-US" sz="1050" dirty="0"/>
                </a:p>
              </p:txBody>
            </p:sp>
            <p:sp>
              <p:nvSpPr>
                <p:cNvPr id="175" name="Rectangle 174"/>
                <p:cNvSpPr/>
                <p:nvPr/>
              </p:nvSpPr>
              <p:spPr>
                <a:xfrm>
                  <a:off x="1864387" y="8057996"/>
                  <a:ext cx="927786" cy="70675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000" dirty="0"/>
                    <a:t>求助！你能调试这 </a:t>
                  </a:r>
                  <a:r>
                    <a:rPr lang="en-US" altLang="zh-CN" sz="1000" dirty="0"/>
                    <a:t>5 </a:t>
                  </a:r>
                  <a:r>
                    <a:rPr lang="zh-CN" altLang="en-US" sz="1000" dirty="0"/>
                    <a:t>个 </a:t>
                  </a:r>
                  <a:r>
                    <a:rPr lang="en-US" altLang="zh-CN" sz="1000" dirty="0"/>
                    <a:t>Scratch</a:t>
                  </a:r>
                  <a:r>
                    <a:rPr lang="en-US" altLang="zh-CN" sz="1000" dirty="0" smtClean="0"/>
                    <a:t> </a:t>
                  </a:r>
                  <a:endParaRPr lang="en-US" altLang="zh-CN" sz="1000" dirty="0" smtClean="0"/>
                </a:p>
                <a:p>
                  <a:pPr algn="ctr"/>
                  <a:r>
                    <a:rPr lang="zh-CN" altLang="en-US" sz="1000" dirty="0" smtClean="0"/>
                    <a:t>程序吗</a:t>
                  </a:r>
                  <a:r>
                    <a:rPr lang="zh-CN" altLang="en-US" sz="1000" dirty="0"/>
                    <a:t>？</a:t>
                  </a:r>
                  <a:endParaRPr lang="en-US" sz="1000" dirty="0">
                    <a:latin typeface="Futura Condensed"/>
                    <a:cs typeface="Futura Condensed"/>
                  </a:endParaRPr>
                </a:p>
              </p:txBody>
            </p:sp>
            <p:sp>
              <p:nvSpPr>
                <p:cNvPr id="176" name="Teardrop 175"/>
                <p:cNvSpPr/>
                <p:nvPr/>
              </p:nvSpPr>
              <p:spPr>
                <a:xfrm rot="8075815">
                  <a:off x="1889490" y="6926503"/>
                  <a:ext cx="877577" cy="877579"/>
                </a:xfrm>
                <a:prstGeom prst="teardrop">
                  <a:avLst/>
                </a:prstGeom>
                <a:solidFill>
                  <a:srgbClr val="50AB06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TextBox 176"/>
                <p:cNvSpPr txBox="1"/>
                <p:nvPr/>
              </p:nvSpPr>
              <p:spPr>
                <a:xfrm>
                  <a:off x="1864387" y="7221354"/>
                  <a:ext cx="927786" cy="275590"/>
                </a:xfrm>
                <a:prstGeom prst="rect">
                  <a:avLst/>
                </a:prstGeom>
                <a:noFill/>
                <a:ln w="6350" cmpd="sng">
                  <a:noFill/>
                  <a:prstDash val="dash"/>
                </a:ln>
              </p:spPr>
              <p:txBody>
                <a:bodyPr wrap="square" numCol="1" rtlCol="0">
                  <a:spAutoFit/>
                </a:bodyPr>
                <a:lstStyle/>
                <a:p>
                  <a:pPr algn="ctr"/>
                  <a:r>
                    <a:rPr lang="zh-CN" altLang="en-US" sz="1200" dirty="0">
                      <a:solidFill>
                        <a:schemeClr val="bg1"/>
                      </a:solidFill>
                    </a:rPr>
                    <a:t>抓虫子</a:t>
                  </a:r>
                  <a:endParaRPr lang="en-US" sz="1200" dirty="0" smtClean="0">
                    <a:solidFill>
                      <a:schemeClr val="bg1"/>
                    </a:solidFill>
                    <a:latin typeface="Futura Condensed"/>
                    <a:cs typeface="Futura Condensed"/>
                  </a:endParaRPr>
                </a:p>
              </p:txBody>
            </p:sp>
          </p:grpSp>
          <p:grpSp>
            <p:nvGrpSpPr>
              <p:cNvPr id="172" name="Group 171"/>
              <p:cNvGrpSpPr/>
              <p:nvPr/>
            </p:nvGrpSpPr>
            <p:grpSpPr>
              <a:xfrm>
                <a:off x="535217" y="6313615"/>
                <a:ext cx="5628893" cy="2286422"/>
                <a:chOff x="535217" y="6313615"/>
                <a:chExt cx="5628893" cy="2286422"/>
              </a:xfrm>
            </p:grpSpPr>
            <p:grpSp>
              <p:nvGrpSpPr>
                <p:cNvPr id="159" name="Group 158"/>
                <p:cNvGrpSpPr/>
                <p:nvPr/>
              </p:nvGrpSpPr>
              <p:grpSpPr>
                <a:xfrm>
                  <a:off x="535217" y="6313615"/>
                  <a:ext cx="5628893" cy="2286422"/>
                  <a:chOff x="535217" y="6313615"/>
                  <a:chExt cx="5628893" cy="2286422"/>
                </a:xfrm>
              </p:grpSpPr>
              <p:grpSp>
                <p:nvGrpSpPr>
                  <p:cNvPr id="136" name="Group 135"/>
                  <p:cNvGrpSpPr/>
                  <p:nvPr/>
                </p:nvGrpSpPr>
                <p:grpSpPr>
                  <a:xfrm>
                    <a:off x="992120" y="6536857"/>
                    <a:ext cx="4712555" cy="181748"/>
                    <a:chOff x="992120" y="6536857"/>
                    <a:chExt cx="4712555" cy="181748"/>
                  </a:xfrm>
                  <a:solidFill>
                    <a:schemeClr val="accent3"/>
                  </a:solidFill>
                </p:grpSpPr>
                <p:grpSp>
                  <p:nvGrpSpPr>
                    <p:cNvPr id="137" name="Group 136"/>
                    <p:cNvGrpSpPr/>
                    <p:nvPr/>
                  </p:nvGrpSpPr>
                  <p:grpSpPr>
                    <a:xfrm>
                      <a:off x="992120" y="6536857"/>
                      <a:ext cx="3542506" cy="181748"/>
                      <a:chOff x="992120" y="6536857"/>
                      <a:chExt cx="3542506" cy="181748"/>
                    </a:xfrm>
                    <a:grpFill/>
                  </p:grpSpPr>
                  <p:cxnSp>
                    <p:nvCxnSpPr>
                      <p:cNvPr id="152" name="Straight Connector 151"/>
                      <p:cNvCxnSpPr/>
                      <p:nvPr/>
                    </p:nvCxnSpPr>
                    <p:spPr>
                      <a:xfrm flipH="1" flipV="1">
                        <a:off x="3352291" y="6536857"/>
                        <a:ext cx="3775" cy="181748"/>
                      </a:xfrm>
                      <a:prstGeom prst="line">
                        <a:avLst/>
                      </a:prstGeom>
                      <a:grpFill/>
                      <a:ln w="12700" cmpd="sng">
                        <a:solidFill>
                          <a:schemeClr val="tx1"/>
                        </a:solidFill>
                        <a:headEnd type="triangle"/>
                        <a:tailEnd type="non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" name="Straight Connector 149"/>
                      <p:cNvCxnSpPr/>
                      <p:nvPr/>
                    </p:nvCxnSpPr>
                    <p:spPr>
                      <a:xfrm flipH="1" flipV="1">
                        <a:off x="4530851" y="6536857"/>
                        <a:ext cx="3775" cy="181748"/>
                      </a:xfrm>
                      <a:prstGeom prst="line">
                        <a:avLst/>
                      </a:prstGeom>
                      <a:grpFill/>
                      <a:ln w="12700" cmpd="sng">
                        <a:solidFill>
                          <a:schemeClr val="tx1"/>
                        </a:solidFill>
                        <a:headEnd type="triangle"/>
                        <a:tailEnd type="non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8" name="Straight Connector 147"/>
                      <p:cNvCxnSpPr/>
                      <p:nvPr/>
                    </p:nvCxnSpPr>
                    <p:spPr>
                      <a:xfrm flipH="1" flipV="1">
                        <a:off x="992120" y="6536857"/>
                        <a:ext cx="3775" cy="181748"/>
                      </a:xfrm>
                      <a:prstGeom prst="line">
                        <a:avLst/>
                      </a:prstGeom>
                      <a:grpFill/>
                      <a:ln w="12700" cmpd="sng">
                        <a:solidFill>
                          <a:schemeClr val="tx1"/>
                        </a:solidFill>
                        <a:headEnd type="triangle"/>
                        <a:tailEnd type="non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</p:grpSp>
                <p:cxnSp>
                  <p:nvCxnSpPr>
                    <p:cNvPr id="141" name="Straight Connector 140"/>
                    <p:cNvCxnSpPr/>
                    <p:nvPr/>
                  </p:nvCxnSpPr>
                  <p:spPr>
                    <a:xfrm flipH="1" flipV="1">
                      <a:off x="5704674" y="6540572"/>
                      <a:ext cx="1" cy="178033"/>
                    </a:xfrm>
                    <a:prstGeom prst="line">
                      <a:avLst/>
                    </a:prstGeom>
                    <a:grpFill/>
                    <a:ln w="12700" cmpd="sng">
                      <a:solidFill>
                        <a:schemeClr val="tx1"/>
                      </a:solidFill>
                      <a:headEnd type="triangle"/>
                      <a:tailEnd type="non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" name="Group 12"/>
                  <p:cNvGrpSpPr/>
                  <p:nvPr/>
                </p:nvGrpSpPr>
                <p:grpSpPr>
                  <a:xfrm>
                    <a:off x="535217" y="6313615"/>
                    <a:ext cx="5628893" cy="2286422"/>
                    <a:chOff x="535217" y="6387222"/>
                    <a:chExt cx="5628893" cy="2286422"/>
                  </a:xfrm>
                </p:grpSpPr>
                <p:grpSp>
                  <p:nvGrpSpPr>
                    <p:cNvPr id="18" name="Group 17"/>
                    <p:cNvGrpSpPr/>
                    <p:nvPr/>
                  </p:nvGrpSpPr>
                  <p:grpSpPr>
                    <a:xfrm>
                      <a:off x="634257" y="6387222"/>
                      <a:ext cx="5425920" cy="253916"/>
                      <a:chOff x="634257" y="6387222"/>
                      <a:chExt cx="5425920" cy="253916"/>
                    </a:xfrm>
                  </p:grpSpPr>
                  <p:sp>
                    <p:nvSpPr>
                      <p:cNvPr id="58" name="Rectangle 57"/>
                      <p:cNvSpPr/>
                      <p:nvPr/>
                    </p:nvSpPr>
                    <p:spPr>
                      <a:xfrm>
                        <a:off x="634257" y="6387222"/>
                        <a:ext cx="723275" cy="25391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pPr algn="ctr"/>
                        <a:r>
                          <a:rPr lang="zh-CN" altLang="en-US" sz="1050" dirty="0"/>
                          <a:t>第一部分</a:t>
                        </a:r>
                        <a:endParaRPr lang="en-US" sz="1050" dirty="0"/>
                      </a:p>
                    </p:txBody>
                  </p:sp>
                  <p:sp>
                    <p:nvSpPr>
                      <p:cNvPr id="53" name="Rectangle 52"/>
                      <p:cNvSpPr/>
                      <p:nvPr/>
                    </p:nvSpPr>
                    <p:spPr>
                      <a:xfrm>
                        <a:off x="5336902" y="6387222"/>
                        <a:ext cx="723275" cy="25391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pPr algn="ctr"/>
                        <a:r>
                          <a:rPr lang="zh-CN" altLang="en-US" sz="1050" dirty="0"/>
                          <a:t>第四部分</a:t>
                        </a:r>
                        <a:endParaRPr lang="en-US" sz="1050" dirty="0"/>
                      </a:p>
                    </p:txBody>
                  </p:sp>
                </p:grpSp>
                <p:grpSp>
                  <p:nvGrpSpPr>
                    <p:cNvPr id="19" name="Group 18"/>
                    <p:cNvGrpSpPr/>
                    <p:nvPr/>
                  </p:nvGrpSpPr>
                  <p:grpSpPr>
                    <a:xfrm>
                      <a:off x="535217" y="6847712"/>
                      <a:ext cx="5628893" cy="1825932"/>
                      <a:chOff x="535217" y="6847712"/>
                      <a:chExt cx="5628893" cy="1825932"/>
                    </a:xfrm>
                  </p:grpSpPr>
                  <p:grpSp>
                    <p:nvGrpSpPr>
                      <p:cNvPr id="20" name="Group 19"/>
                      <p:cNvGrpSpPr/>
                      <p:nvPr/>
                    </p:nvGrpSpPr>
                    <p:grpSpPr>
                      <a:xfrm>
                        <a:off x="535217" y="6847726"/>
                        <a:ext cx="927787" cy="1685491"/>
                        <a:chOff x="535217" y="6847713"/>
                        <a:chExt cx="1030874" cy="1872764"/>
                      </a:xfrm>
                    </p:grpSpPr>
                    <p:sp>
                      <p:nvSpPr>
                        <p:cNvPr id="45" name="Rectangle 44"/>
                        <p:cNvSpPr/>
                        <p:nvPr/>
                      </p:nvSpPr>
                      <p:spPr>
                        <a:xfrm>
                          <a:off x="535217" y="8104925"/>
                          <a:ext cx="1030874" cy="615552"/>
                        </a:xfrm>
                        <a:prstGeom prst="rect">
                          <a:avLst/>
                        </a:prstGeom>
                      </p:spPr>
                      <p:txBody>
                        <a:bodyPr wrap="square">
                          <a:spAutoFit/>
                        </a:bodyPr>
                        <a:lstStyle/>
                        <a:p>
                          <a:pPr algn="ctr"/>
                          <a:r>
                            <a:rPr lang="zh-CN" altLang="en-US" sz="1000" dirty="0" smtClean="0"/>
                            <a:t>所有的游戏有什么</a:t>
                          </a:r>
                          <a:endParaRPr lang="en-US" altLang="zh-CN" sz="1000" dirty="0" smtClean="0"/>
                        </a:p>
                        <a:p>
                          <a:pPr algn="ctr"/>
                          <a:r>
                            <a:rPr lang="zh-CN" altLang="en-US" sz="1000" dirty="0" smtClean="0"/>
                            <a:t>共同点 </a:t>
                          </a:r>
                          <a:r>
                            <a:rPr lang="en-US" altLang="zh-CN" sz="1000" dirty="0"/>
                            <a:t>?</a:t>
                          </a:r>
                          <a:endParaRPr lang="en-US" sz="1000" dirty="0">
                            <a:latin typeface="Futura Condensed"/>
                            <a:cs typeface="Futura Condensed"/>
                          </a:endParaRPr>
                        </a:p>
                      </p:txBody>
                    </p:sp>
                    <p:grpSp>
                      <p:nvGrpSpPr>
                        <p:cNvPr id="42" name="Group 41"/>
                        <p:cNvGrpSpPr/>
                        <p:nvPr/>
                      </p:nvGrpSpPr>
                      <p:grpSpPr>
                        <a:xfrm>
                          <a:off x="535218" y="6847713"/>
                          <a:ext cx="1030873" cy="975086"/>
                          <a:chOff x="535218" y="6847713"/>
                          <a:chExt cx="1030873" cy="975086"/>
                        </a:xfrm>
                      </p:grpSpPr>
                      <p:sp>
                        <p:nvSpPr>
                          <p:cNvPr id="43" name="Teardrop 42"/>
                          <p:cNvSpPr/>
                          <p:nvPr/>
                        </p:nvSpPr>
                        <p:spPr>
                          <a:xfrm rot="8075815">
                            <a:off x="563111" y="6847712"/>
                            <a:ext cx="975086" cy="975087"/>
                          </a:xfrm>
                          <a:prstGeom prst="teardrop">
                            <a:avLst/>
                          </a:prstGeom>
                          <a:solidFill>
                            <a:srgbClr val="50AB06"/>
                          </a:solidFill>
                          <a:ln>
                            <a:noFill/>
                            <a:prstDash val="solid"/>
                          </a:ln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" name="TextBox 43"/>
                          <p:cNvSpPr txBox="1"/>
                          <p:nvPr/>
                        </p:nvSpPr>
                        <p:spPr>
                          <a:xfrm>
                            <a:off x="535218" y="7112421"/>
                            <a:ext cx="1030873" cy="511527"/>
                          </a:xfrm>
                          <a:prstGeom prst="rect">
                            <a:avLst/>
                          </a:prstGeom>
                          <a:noFill/>
                          <a:ln w="6350" cmpd="sng">
                            <a:noFill/>
                            <a:prstDash val="dash"/>
                          </a:ln>
                        </p:spPr>
                        <p:txBody>
                          <a:bodyPr wrap="square" numCol="1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zh-CN" altLang="en-US" sz="1200" dirty="0" smtClean="0">
                                <a:solidFill>
                                  <a:schemeClr val="bg1"/>
                                </a:solidFill>
                                <a:latin typeface="Futura Condensed"/>
                                <a:cs typeface="Futura Condensed"/>
                              </a:rPr>
                              <a:t>游戏愿望单</a:t>
                            </a:r>
                            <a:endParaRPr lang="zh-CN" altLang="en-US" sz="1200" dirty="0" smtClean="0">
                              <a:solidFill>
                                <a:schemeClr val="bg1"/>
                              </a:solidFill>
                              <a:latin typeface="Futura Condensed"/>
                              <a:cs typeface="Futura Condensed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22" name="Group 21"/>
                      <p:cNvGrpSpPr/>
                      <p:nvPr/>
                    </p:nvGrpSpPr>
                    <p:grpSpPr>
                      <a:xfrm>
                        <a:off x="2884866" y="6847712"/>
                        <a:ext cx="927786" cy="1684575"/>
                        <a:chOff x="3026723" y="6847714"/>
                        <a:chExt cx="1030873" cy="1871751"/>
                      </a:xfrm>
                    </p:grpSpPr>
                    <p:sp>
                      <p:nvSpPr>
                        <p:cNvPr id="33" name="Rectangle 32"/>
                        <p:cNvSpPr/>
                        <p:nvPr/>
                      </p:nvSpPr>
                      <p:spPr>
                        <a:xfrm>
                          <a:off x="3026723" y="8104926"/>
                          <a:ext cx="1030873" cy="614539"/>
                        </a:xfrm>
                        <a:prstGeom prst="rect">
                          <a:avLst/>
                        </a:prstGeom>
                      </p:spPr>
                      <p:txBody>
                        <a:bodyPr wrap="square">
                          <a:spAutoFit/>
                        </a:bodyPr>
                        <a:lstStyle/>
                        <a:p>
                          <a:pPr algn="ctr"/>
                          <a:r>
                            <a:rPr lang="zh-CN" altLang="en-US" sz="1000" dirty="0"/>
                            <a:t>怎样使用变量在游戏中设置得分 </a:t>
                          </a:r>
                          <a:r>
                            <a:rPr lang="en-US" altLang="zh-CN" sz="1000" dirty="0"/>
                            <a:t>?</a:t>
                          </a:r>
                          <a:endParaRPr lang="en-US" sz="1000" dirty="0">
                            <a:latin typeface="Futura Condensed"/>
                            <a:cs typeface="Futura Condensed"/>
                          </a:endParaRPr>
                        </a:p>
                      </p:txBody>
                    </p:sp>
                    <p:grpSp>
                      <p:nvGrpSpPr>
                        <p:cNvPr id="34" name="Group 33"/>
                        <p:cNvGrpSpPr/>
                        <p:nvPr/>
                      </p:nvGrpSpPr>
                      <p:grpSpPr>
                        <a:xfrm>
                          <a:off x="3026723" y="6847714"/>
                          <a:ext cx="1030873" cy="975086"/>
                          <a:chOff x="3026723" y="6847714"/>
                          <a:chExt cx="1030873" cy="975086"/>
                        </a:xfrm>
                      </p:grpSpPr>
                      <p:sp>
                        <p:nvSpPr>
                          <p:cNvPr id="35" name="Teardrop 34"/>
                          <p:cNvSpPr/>
                          <p:nvPr/>
                        </p:nvSpPr>
                        <p:spPr>
                          <a:xfrm rot="8075815">
                            <a:off x="3054616" y="6847713"/>
                            <a:ext cx="975086" cy="975087"/>
                          </a:xfrm>
                          <a:prstGeom prst="teardrop">
                            <a:avLst/>
                          </a:prstGeom>
                          <a:solidFill>
                            <a:srgbClr val="50AB06"/>
                          </a:solidFill>
                          <a:ln>
                            <a:noFill/>
                          </a:ln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" name="TextBox 35"/>
                          <p:cNvSpPr txBox="1"/>
                          <p:nvPr/>
                        </p:nvSpPr>
                        <p:spPr>
                          <a:xfrm>
                            <a:off x="3026723" y="7175324"/>
                            <a:ext cx="1030873" cy="306211"/>
                          </a:xfrm>
                          <a:prstGeom prst="rect">
                            <a:avLst/>
                          </a:prstGeom>
                          <a:noFill/>
                          <a:ln w="6350" cmpd="sng">
                            <a:noFill/>
                            <a:prstDash val="dash"/>
                          </a:ln>
                        </p:spPr>
                        <p:txBody>
                          <a:bodyPr wrap="square" numCol="1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zh-CN" altLang="en-US" sz="1200" dirty="0" smtClean="0">
                                <a:solidFill>
                                  <a:schemeClr val="bg1"/>
                                </a:solidFill>
                              </a:rPr>
                              <a:t>得分</a:t>
                            </a:r>
                            <a:endParaRPr lang="en-US" sz="1200" dirty="0" smtClean="0">
                              <a:solidFill>
                                <a:schemeClr val="bg1"/>
                              </a:solidFill>
                              <a:latin typeface="Futura Condensed"/>
                              <a:cs typeface="Futura Condensed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23" name="Group 22"/>
                      <p:cNvGrpSpPr/>
                      <p:nvPr/>
                    </p:nvGrpSpPr>
                    <p:grpSpPr>
                      <a:xfrm>
                        <a:off x="4060680" y="6847715"/>
                        <a:ext cx="2103430" cy="1825929"/>
                        <a:chOff x="4158837" y="6847713"/>
                        <a:chExt cx="2337143" cy="2028810"/>
                      </a:xfrm>
                    </p:grpSpPr>
                    <p:sp>
                      <p:nvSpPr>
                        <p:cNvPr id="29" name="Rectangle 28"/>
                        <p:cNvSpPr/>
                        <p:nvPr/>
                      </p:nvSpPr>
                      <p:spPr>
                        <a:xfrm>
                          <a:off x="4158837" y="8089983"/>
                          <a:ext cx="1030873" cy="786540"/>
                        </a:xfrm>
                        <a:prstGeom prst="rect">
                          <a:avLst/>
                        </a:prstGeom>
                      </p:spPr>
                      <p:txBody>
                        <a:bodyPr wrap="square">
                          <a:spAutoFit/>
                        </a:bodyPr>
                        <a:lstStyle/>
                        <a:p>
                          <a:pPr algn="ctr"/>
                          <a:r>
                            <a:rPr lang="zh-CN" altLang="en-US" sz="1000" dirty="0"/>
                            <a:t>怎样用不同的方式来扩展和增</a:t>
                          </a:r>
                          <a:r>
                            <a:rPr lang="zh-CN" altLang="en-US" sz="1000" dirty="0" smtClean="0"/>
                            <a:t>加</a:t>
                          </a:r>
                          <a:endParaRPr lang="en-US" altLang="zh-CN" sz="1000" dirty="0" smtClean="0"/>
                        </a:p>
                        <a:p>
                          <a:pPr algn="ctr"/>
                          <a:r>
                            <a:rPr lang="zh-CN" altLang="en-US" sz="1000" dirty="0" smtClean="0"/>
                            <a:t>游戏</a:t>
                          </a:r>
                          <a:r>
                            <a:rPr lang="zh-CN" altLang="en-US" sz="1000" dirty="0"/>
                            <a:t>的难度？</a:t>
                          </a:r>
                          <a:endParaRPr lang="en-US" sz="1000" dirty="0">
                            <a:latin typeface="Futura Condensed"/>
                            <a:cs typeface="Futura Condensed"/>
                          </a:endParaRPr>
                        </a:p>
                      </p:txBody>
                    </p:sp>
                    <p:grpSp>
                      <p:nvGrpSpPr>
                        <p:cNvPr id="30" name="Group 29"/>
                        <p:cNvGrpSpPr/>
                        <p:nvPr/>
                      </p:nvGrpSpPr>
                      <p:grpSpPr>
                        <a:xfrm>
                          <a:off x="5465107" y="6847713"/>
                          <a:ext cx="1030873" cy="975086"/>
                          <a:chOff x="5465107" y="6847713"/>
                          <a:chExt cx="1030873" cy="975086"/>
                        </a:xfrm>
                      </p:grpSpPr>
                      <p:sp>
                        <p:nvSpPr>
                          <p:cNvPr id="31" name="Teardrop 30"/>
                          <p:cNvSpPr/>
                          <p:nvPr/>
                        </p:nvSpPr>
                        <p:spPr>
                          <a:xfrm rot="8075815">
                            <a:off x="5493000" y="6847712"/>
                            <a:ext cx="975086" cy="975087"/>
                          </a:xfrm>
                          <a:prstGeom prst="teardrop">
                            <a:avLst/>
                          </a:prstGeom>
                          <a:solidFill>
                            <a:srgbClr val="50AB06"/>
                          </a:solidFill>
                          <a:ln>
                            <a:noFill/>
                          </a:ln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2" name="TextBox 31"/>
                          <p:cNvSpPr txBox="1"/>
                          <p:nvPr/>
                        </p:nvSpPr>
                        <p:spPr>
                          <a:xfrm>
                            <a:off x="5465107" y="7175324"/>
                            <a:ext cx="1030873" cy="307777"/>
                          </a:xfrm>
                          <a:prstGeom prst="rect">
                            <a:avLst/>
                          </a:prstGeom>
                          <a:noFill/>
                          <a:ln w="6350" cmpd="sng">
                            <a:noFill/>
                            <a:prstDash val="dash"/>
                          </a:ln>
                        </p:spPr>
                        <p:txBody>
                          <a:bodyPr wrap="square" numCol="1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zh-CN" altLang="en-US" sz="1200" dirty="0">
                                <a:solidFill>
                                  <a:schemeClr val="bg1"/>
                                </a:solidFill>
                              </a:rPr>
                              <a:t>互动</a:t>
                            </a:r>
                            <a:endParaRPr lang="en-US" sz="1200" dirty="0" smtClean="0">
                              <a:solidFill>
                                <a:schemeClr val="bg1"/>
                              </a:solidFill>
                              <a:latin typeface="Futura Condensed"/>
                              <a:cs typeface="Futura Condensed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25" name="Group 24"/>
                      <p:cNvGrpSpPr/>
                      <p:nvPr/>
                    </p:nvGrpSpPr>
                    <p:grpSpPr>
                      <a:xfrm>
                        <a:off x="4060679" y="6847717"/>
                        <a:ext cx="927786" cy="877579"/>
                        <a:chOff x="4253210" y="6847713"/>
                        <a:chExt cx="1030873" cy="975087"/>
                      </a:xfrm>
                    </p:grpSpPr>
                    <p:sp>
                      <p:nvSpPr>
                        <p:cNvPr id="27" name="Teardrop 26"/>
                        <p:cNvSpPr/>
                        <p:nvPr/>
                      </p:nvSpPr>
                      <p:spPr>
                        <a:xfrm rot="8075815">
                          <a:off x="4281103" y="6847713"/>
                          <a:ext cx="975087" cy="975088"/>
                        </a:xfrm>
                        <a:prstGeom prst="teardrop">
                          <a:avLst/>
                        </a:prstGeom>
                        <a:solidFill>
                          <a:srgbClr val="50AB06"/>
                        </a:solidFill>
                        <a:ln>
                          <a:noFill/>
                        </a:ln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8" name="TextBox 27"/>
                        <p:cNvSpPr txBox="1"/>
                        <p:nvPr/>
                      </p:nvSpPr>
                      <p:spPr>
                        <a:xfrm>
                          <a:off x="4253210" y="7175323"/>
                          <a:ext cx="1030873" cy="307776"/>
                        </a:xfrm>
                        <a:prstGeom prst="rect">
                          <a:avLst/>
                        </a:prstGeom>
                        <a:noFill/>
                        <a:ln w="6350" cmpd="sng">
                          <a:noFill/>
                          <a:prstDash val="dash"/>
                        </a:ln>
                      </p:spPr>
                      <p:txBody>
                        <a:bodyPr wrap="square" numCol="1" rtlCol="0">
                          <a:spAutoFit/>
                        </a:bodyPr>
                        <a:lstStyle/>
                        <a:p>
                          <a:pPr algn="ctr"/>
                          <a:r>
                            <a:rPr lang="zh-CN" altLang="en-US" sz="1200" dirty="0">
                              <a:solidFill>
                                <a:schemeClr val="bg1"/>
                              </a:solidFill>
                            </a:rPr>
                            <a:t>扩展</a:t>
                          </a:r>
                          <a:endParaRPr lang="en-US" sz="1200" dirty="0" smtClean="0">
                            <a:solidFill>
                              <a:schemeClr val="bg1"/>
                            </a:solidFill>
                            <a:latin typeface="Futura Condensed"/>
                            <a:cs typeface="Futura Condensed"/>
                          </a:endParaRPr>
                        </a:p>
                      </p:txBody>
                    </p:sp>
                  </p:grpSp>
                </p:grpSp>
              </p:grpSp>
            </p:grpSp>
            <p:sp>
              <p:nvSpPr>
                <p:cNvPr id="157" name="Rectangle 156"/>
                <p:cNvSpPr/>
                <p:nvPr/>
              </p:nvSpPr>
              <p:spPr>
                <a:xfrm>
                  <a:off x="2990653" y="6313615"/>
                  <a:ext cx="723275" cy="253916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050" dirty="0"/>
                    <a:t>第二部分</a:t>
                  </a:r>
                  <a:endParaRPr lang="en-US" sz="1050" dirty="0"/>
                </a:p>
              </p:txBody>
            </p:sp>
            <p:sp>
              <p:nvSpPr>
                <p:cNvPr id="158" name="Rectangle 157"/>
                <p:cNvSpPr/>
                <p:nvPr/>
              </p:nvSpPr>
              <p:spPr>
                <a:xfrm>
                  <a:off x="4162801" y="6313615"/>
                  <a:ext cx="736099" cy="253916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050" dirty="0" smtClean="0"/>
                    <a:t>第三部分</a:t>
                  </a:r>
                  <a:endParaRPr lang="en-US" sz="1050" dirty="0"/>
                </a:p>
              </p:txBody>
            </p:sp>
          </p:grpSp>
        </p:grpSp>
      </p:grpSp>
      <p:grpSp>
        <p:nvGrpSpPr>
          <p:cNvPr id="2" name="Group 1"/>
          <p:cNvGrpSpPr/>
          <p:nvPr/>
        </p:nvGrpSpPr>
        <p:grpSpPr>
          <a:xfrm>
            <a:off x="479939" y="1540492"/>
            <a:ext cx="6854507" cy="2572112"/>
            <a:chOff x="479939" y="1308371"/>
            <a:chExt cx="6854507" cy="2572112"/>
          </a:xfrm>
        </p:grpSpPr>
        <p:sp>
          <p:nvSpPr>
            <p:cNvPr id="9" name="TextBox 8"/>
            <p:cNvSpPr txBox="1"/>
            <p:nvPr/>
          </p:nvSpPr>
          <p:spPr>
            <a:xfrm>
              <a:off x="4060679" y="1308371"/>
              <a:ext cx="3273767" cy="2306955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在本单元中，学习者将会成为游戏设计师并且体验创造属于自己的游戏项目</a:t>
              </a:r>
              <a:r>
                <a:rPr lang="zh-CN" altLang="en-US" sz="1200" dirty="0" smtClean="0"/>
                <a:t>。通过</a:t>
              </a:r>
              <a:r>
                <a:rPr lang="zh-CN" altLang="en-US" sz="1200" dirty="0"/>
                <a:t>本单元的活动引导，学生将了解游戏机制和游戏开发，同时理解计算概念（条件、运算符、数据）和计算实践（</a:t>
              </a:r>
              <a:r>
                <a:rPr lang="zh-CN" altLang="en-US" sz="1200" dirty="0" smtClean="0"/>
                <a:t>抽象</a:t>
              </a:r>
              <a:r>
                <a:rPr lang="zh-CN" altLang="en-US" sz="1200" dirty="0"/>
                <a:t>和模块化）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zh-CN" altLang="en-US" sz="1200" dirty="0"/>
                <a:t>你可以让学生从新手游戏活动开始着手他们的游戏项目，并且通过其他的</a:t>
              </a:r>
              <a:r>
                <a:rPr lang="zh-CN" altLang="en-US" sz="1200" dirty="0" smtClean="0"/>
                <a:t>活动</a:t>
              </a:r>
              <a:r>
                <a:rPr lang="zh-CN" altLang="en-US" sz="1200" dirty="0"/>
                <a:t>来进一步支持游戏开发。从学习常见的，比如计分和躲避游戏等游戏机制到</a:t>
              </a:r>
              <a:r>
                <a:rPr lang="zh-CN" altLang="en-US" sz="1200" dirty="0" smtClean="0"/>
                <a:t>创建多</a:t>
              </a:r>
              <a:r>
                <a:rPr lang="zh-CN" altLang="en-US" sz="1200" dirty="0"/>
                <a:t>人游戏（例如：乒乓球游戏），第四单元的活动给学生提供了练习游戏开发的多种机会。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pic>
          <p:nvPicPr>
            <p:cNvPr id="62" name="Picture 61" descr="Screen Shot 2014-07-17 at 7.59.18 PM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939" y="1404098"/>
              <a:ext cx="3301989" cy="24763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5" name="Slide Number Placeholder 2"/>
          <p:cNvSpPr txBox="1"/>
          <p:nvPr/>
        </p:nvSpPr>
        <p:spPr>
          <a:xfrm>
            <a:off x="3887162" y="9517906"/>
            <a:ext cx="3744764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Condensed"/>
                <a:ea typeface="+mn-ea"/>
                <a:cs typeface="Futura Condensed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73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68431"/>
            <a:ext cx="7582143" cy="479582"/>
            <a:chOff x="-1" y="668431"/>
            <a:chExt cx="7582143" cy="479582"/>
          </a:xfrm>
        </p:grpSpPr>
        <p:sp>
          <p:nvSpPr>
            <p:cNvPr id="66" name="Rectangle 13"/>
            <p:cNvSpPr/>
            <p:nvPr/>
          </p:nvSpPr>
          <p:spPr>
            <a:xfrm>
              <a:off x="-1" y="668431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026739" y="668431"/>
              <a:ext cx="3307707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1"/>
                  </a:solidFill>
                </a:rPr>
                <a:t>选择你自己的探索之路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1" y="5256957"/>
            <a:ext cx="7582144" cy="479582"/>
            <a:chOff x="-1" y="5256957"/>
            <a:chExt cx="7582144" cy="479582"/>
          </a:xfrm>
        </p:grpSpPr>
        <p:sp>
          <p:nvSpPr>
            <p:cNvPr id="69" name="Rectangle 13"/>
            <p:cNvSpPr/>
            <p:nvPr/>
          </p:nvSpPr>
          <p:spPr>
            <a:xfrm>
              <a:off x="-1" y="5256957"/>
              <a:ext cx="7582144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223496" y="5256957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1"/>
                  </a:solidFill>
                </a:rPr>
                <a:t>建议流程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61" name="Rectangle 28"/>
          <p:cNvSpPr/>
          <p:nvPr/>
        </p:nvSpPr>
        <p:spPr>
          <a:xfrm>
            <a:off x="5236322" y="7905594"/>
            <a:ext cx="927786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/>
              <a:t>处理 </a:t>
            </a:r>
            <a:r>
              <a:rPr lang="en-US" altLang="zh-CN" sz="1000" dirty="0"/>
              <a:t>9 </a:t>
            </a:r>
            <a:r>
              <a:rPr lang="zh-CN" altLang="en-US" sz="1000" dirty="0"/>
              <a:t>个 </a:t>
            </a:r>
            <a:r>
              <a:rPr lang="en-US" altLang="zh-CN" sz="1000" dirty="0"/>
              <a:t>Scratch </a:t>
            </a:r>
            <a:r>
              <a:rPr lang="zh-CN" altLang="en-US" sz="1000" dirty="0"/>
              <a:t>编程谜题。</a:t>
            </a:r>
            <a:endParaRPr lang="zh-CN" altLang="en-US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57995" y="2830659"/>
            <a:ext cx="3324338" cy="4467329"/>
            <a:chOff x="422410" y="2830659"/>
            <a:chExt cx="3324338" cy="4467329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328603"/>
              <a:ext cx="3231204" cy="396938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将</a:t>
              </a:r>
              <a:r>
                <a:rPr lang="zh-CN" altLang="en-US" sz="1200" dirty="0"/>
                <a:t>学生分成 </a:t>
              </a:r>
              <a:r>
                <a:rPr lang="en-US" altLang="zh-CN" sz="1200" dirty="0"/>
                <a:t>2-3 </a:t>
              </a:r>
              <a:r>
                <a:rPr lang="zh-CN" altLang="en-US" sz="1200" dirty="0"/>
                <a:t>人的</a:t>
              </a:r>
              <a:r>
                <a:rPr lang="zh-CN" altLang="en-US" sz="1200" dirty="0" smtClean="0"/>
                <a:t>小组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每个</a:t>
              </a:r>
              <a:r>
                <a:rPr lang="zh-CN" altLang="en-US" sz="1200" dirty="0"/>
                <a:t>小组列出他们喜欢玩的游戏清单。学生可以用设计日志或者一张纸来</a:t>
              </a:r>
              <a:r>
                <a:rPr lang="zh-CN" altLang="en-US" sz="1200" dirty="0" smtClean="0"/>
                <a:t>记录</a:t>
              </a:r>
              <a:r>
                <a:rPr lang="zh-CN" altLang="en-US" sz="1200" dirty="0"/>
                <a:t>游戏清单。我们建议开展头脑风暴活动：给学生一段时间（</a:t>
              </a:r>
              <a:r>
                <a:rPr lang="en-US" altLang="zh-CN" sz="1200" dirty="0"/>
                <a:t>1-2 </a:t>
              </a:r>
              <a:r>
                <a:rPr lang="zh-CN" altLang="en-US" sz="1200" dirty="0"/>
                <a:t>分钟）写下</a:t>
              </a:r>
              <a:r>
                <a:rPr lang="zh-CN" altLang="en-US" sz="1200" dirty="0" smtClean="0"/>
                <a:t>尽可能</a:t>
              </a:r>
              <a:r>
                <a:rPr lang="zh-CN" altLang="en-US" sz="1200" dirty="0"/>
                <a:t>多的游戏名称。然后在头脑风暴清单中缩小范围找出他们最喜爱的游戏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几分钟</a:t>
              </a:r>
              <a:r>
                <a:rPr lang="zh-CN" altLang="en-US" sz="1200" dirty="0"/>
                <a:t>后，对每个小组的游戏清单进行提问</a:t>
              </a:r>
              <a:r>
                <a:rPr lang="zh-CN" altLang="en-US" sz="1200" dirty="0" smtClean="0"/>
                <a:t>：这些</a:t>
              </a:r>
              <a:r>
                <a:rPr lang="zh-CN" altLang="en-US" sz="1200" dirty="0"/>
                <a:t>游戏都有什么共同点</a:t>
              </a:r>
              <a:r>
                <a:rPr lang="zh-CN" altLang="en-US" sz="1200" dirty="0" smtClean="0"/>
                <a:t>？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哪些设计特征让它们成为一个游戏？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开展</a:t>
              </a:r>
              <a:r>
                <a:rPr lang="zh-CN" altLang="en-US" sz="1200" dirty="0"/>
                <a:t>班级讨论：游戏具有哪些特征？，列出一张关于常见游戏机制的班级</a:t>
              </a:r>
              <a:r>
                <a:rPr lang="zh-CN" altLang="en-US" sz="1200" dirty="0" smtClean="0"/>
                <a:t>清单。接下来，让学生想象梦想中的游戏，并且列出这个游戏的设计元素清单。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邀请学生在各自的小组或点评小组（见第 </a:t>
              </a:r>
              <a:r>
                <a:rPr lang="en-US" altLang="zh-CN" sz="1200" dirty="0"/>
                <a:t>0 </a:t>
              </a:r>
              <a:r>
                <a:rPr lang="zh-CN" altLang="en-US" sz="1200" dirty="0"/>
                <a:t>单元中的点评小组活动）中</a:t>
              </a:r>
              <a:r>
                <a:rPr lang="zh-CN" altLang="en-US" sz="1200" dirty="0" smtClean="0"/>
                <a:t>分享自己</a:t>
              </a:r>
              <a:r>
                <a:rPr lang="zh-CN" altLang="en-US" sz="1200" dirty="0"/>
                <a:t>的梦想游戏清单，以便得到反馈和组员的建议。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0659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4222218" y="795405"/>
            <a:ext cx="2999848" cy="70675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>
                <a:latin typeface="Futura Condensed"/>
              </a:rPr>
              <a:t>+  </a:t>
            </a:r>
            <a:r>
              <a:rPr lang="zh-CN" altLang="en-US" sz="1200" dirty="0" smtClean="0"/>
              <a:t>识别</a:t>
            </a:r>
            <a:r>
              <a:rPr lang="zh-CN" altLang="en-US" sz="1200" dirty="0"/>
              <a:t>游戏的常用设计元素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08419" y="647673"/>
            <a:ext cx="281594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Futura Condensed"/>
                <a:cs typeface="Futura Condensed"/>
              </a:rPr>
              <a:t>游戏愿望单</a:t>
            </a:r>
            <a:endParaRPr lang="zh-CN" altLang="en-US" sz="3200" dirty="0" smtClean="0"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07796" y="2830659"/>
            <a:ext cx="3307404" cy="1143104"/>
            <a:chOff x="4007796" y="2830659"/>
            <a:chExt cx="3307404" cy="1143104"/>
          </a:xfrm>
        </p:grpSpPr>
        <p:sp>
          <p:nvSpPr>
            <p:cNvPr id="18" name="TextBox 17"/>
            <p:cNvSpPr txBox="1"/>
            <p:nvPr/>
          </p:nvSpPr>
          <p:spPr>
            <a:xfrm>
              <a:off x="4104914" y="3328603"/>
              <a:ext cx="3117152" cy="64516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可以记录游戏设计元素的纸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可以</a:t>
              </a:r>
              <a:r>
                <a:rPr lang="zh-CN" altLang="en-US" sz="1200" dirty="0"/>
                <a:t>画草图的工具（铅笔、钢笔、记号笔等）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7796" y="2830659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104914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4007796" y="4094855"/>
            <a:ext cx="3307404" cy="1325772"/>
            <a:chOff x="3992282" y="2832776"/>
            <a:chExt cx="3307404" cy="1325772"/>
          </a:xfrm>
        </p:grpSpPr>
        <p:sp>
          <p:nvSpPr>
            <p:cNvPr id="84" name="TextBox 83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+ </a:t>
              </a:r>
              <a:r>
                <a:rPr lang="zh-CN" altLang="en-US" sz="1200" dirty="0"/>
                <a:t>列出你最喜欢的游戏</a:t>
              </a:r>
              <a:r>
                <a:rPr lang="zh-CN" altLang="en-US" sz="1200" dirty="0" smtClean="0"/>
                <a:t>名称。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zh-CN" altLang="en-US" sz="1200" dirty="0"/>
                <a:t>这些游戏有什么共同点？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哪些设计特征让它们成为一个游戏？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列出你梦想中的游戏的设计元素。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992282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4007796" y="5553033"/>
            <a:ext cx="3307404" cy="1325772"/>
            <a:chOff x="3992282" y="2832776"/>
            <a:chExt cx="3307404" cy="1325772"/>
          </a:xfrm>
        </p:grpSpPr>
        <p:sp>
          <p:nvSpPr>
            <p:cNvPr id="88" name="TextBox 87"/>
            <p:cNvSpPr txBox="1"/>
            <p:nvPr/>
          </p:nvSpPr>
          <p:spPr>
            <a:xfrm>
              <a:off x="4089400" y="3328603"/>
              <a:ext cx="3117152" cy="82994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+ </a:t>
              </a:r>
              <a:r>
                <a:rPr lang="zh-CN" altLang="en-US" sz="1200" dirty="0"/>
                <a:t>梦想</a:t>
              </a:r>
              <a:r>
                <a:rPr lang="zh-CN" altLang="en-US" sz="1200" dirty="0" smtClean="0"/>
                <a:t>游戏清单包括游戏</a:t>
              </a:r>
              <a:r>
                <a:rPr lang="zh-CN" altLang="en-US" sz="1200" dirty="0"/>
                <a:t>的特征么？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zh-CN" altLang="en-US" sz="1200" dirty="0"/>
                <a:t>学生的设计元素与班级清单中元素有什么相同或不同的地方？</a:t>
              </a:r>
              <a:endParaRPr lang="zh-CN" altLang="en-US" sz="1200" dirty="0"/>
            </a:p>
            <a:p>
              <a:r>
                <a:rPr lang="en-US" altLang="zh-CN" sz="1200" dirty="0"/>
                <a:t>+ </a:t>
              </a:r>
              <a:r>
                <a:rPr lang="zh-CN" altLang="en-US" sz="1200" dirty="0"/>
                <a:t>从中能看出学生们喜欢哪些类型的游戏？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9922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457995" y="7630731"/>
            <a:ext cx="6857205" cy="352518"/>
            <a:chOff x="457995" y="7630731"/>
            <a:chExt cx="6857205" cy="352518"/>
          </a:xfrm>
        </p:grpSpPr>
        <p:sp>
          <p:nvSpPr>
            <p:cNvPr id="52" name="TextBox 51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58" name="Straight Connector 57"/>
          <p:cNvCxnSpPr/>
          <p:nvPr/>
        </p:nvCxnSpPr>
        <p:spPr>
          <a:xfrm>
            <a:off x="3857013" y="80869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4104914" y="8217641"/>
            <a:ext cx="3117152" cy="1158779"/>
            <a:chOff x="3746748" y="8217641"/>
            <a:chExt cx="3475318" cy="1158779"/>
          </a:xfrm>
        </p:grpSpPr>
        <p:sp>
          <p:nvSpPr>
            <p:cNvPr id="64" name="TextBox 63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TextBox 77"/>
          <p:cNvSpPr txBox="1"/>
          <p:nvPr/>
        </p:nvSpPr>
        <p:spPr>
          <a:xfrm>
            <a:off x="551129" y="8142739"/>
            <a:ext cx="3231204" cy="46037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dirty="0"/>
              <a:t>让学生在编写第 </a:t>
            </a:r>
            <a:r>
              <a:rPr lang="en-US" altLang="zh-CN" sz="1200" dirty="0"/>
              <a:t>4 </a:t>
            </a:r>
            <a:r>
              <a:rPr lang="zh-CN" altLang="en-US" sz="1200" dirty="0"/>
              <a:t>单元其他活动中的游戏时回顾这份梦想游戏</a:t>
            </a:r>
            <a:r>
              <a:rPr lang="zh-CN" altLang="en-US" sz="1200" dirty="0" smtClean="0"/>
              <a:t>清单。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2535516" y="1694204"/>
            <a:ext cx="122988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 smtClean="0"/>
              <a:t>建议时间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zh-CN" altLang="en-US" sz="1000" dirty="0" smtClean="0"/>
              <a:t> </a:t>
            </a:r>
            <a:r>
              <a:rPr lang="en-US" altLang="zh-CN" sz="1000" dirty="0" smtClean="0"/>
              <a:t>15-30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107" name="Picture 106" descr="15min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001" y="1754376"/>
            <a:ext cx="324022" cy="32402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5" name="Picture 4" descr="Unit4activities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47" name="Isosceles Triangle 46"/>
          <p:cNvSpPr/>
          <p:nvPr/>
        </p:nvSpPr>
        <p:spPr>
          <a:xfrm>
            <a:off x="551130" y="2542158"/>
            <a:ext cx="47958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74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4dreamgamelist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8554"/>
                <a:chOff x="444499" y="3063754"/>
                <a:chExt cx="6871221" cy="338554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列出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你最喜欢的游戏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名称。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这些游戏有什么共同点？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哪些设计特征让它们成为一个游戏？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列出你</a:t>
                  </a:r>
                  <a:r>
                    <a:rPr lang="zh-CN" altLang="en-US" sz="1600" dirty="0">
                      <a:latin typeface="Futura Condensed"/>
                      <a:cs typeface="Futura Condensed"/>
                      <a:sym typeface="+mn-ea"/>
                    </a:rPr>
                    <a:t>梦想中的游戏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的设计元素。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1" name="Group 40"/>
          <p:cNvGrpSpPr/>
          <p:nvPr/>
        </p:nvGrpSpPr>
        <p:grpSpPr>
          <a:xfrm>
            <a:off x="6840670" y="0"/>
            <a:ext cx="493776" cy="2791968"/>
            <a:chOff x="551130" y="0"/>
            <a:chExt cx="493776" cy="2791968"/>
          </a:xfrm>
        </p:grpSpPr>
        <p:pic>
          <p:nvPicPr>
            <p:cNvPr id="42" name="Picture 41" descr="Unit4activities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43" name="TextBox 42"/>
            <p:cNvSpPr txBox="1"/>
            <p:nvPr/>
          </p:nvSpPr>
          <p:spPr>
            <a:xfrm rot="5400000">
              <a:off x="-422951" y="1018909"/>
              <a:ext cx="2436595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4 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/>
          <p:cNvSpPr txBox="1"/>
          <p:nvPr/>
        </p:nvSpPr>
        <p:spPr>
          <a:xfrm>
            <a:off x="457994" y="850873"/>
            <a:ext cx="299965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latin typeface="Futura Condensed"/>
                <a:cs typeface="Futura Condensed"/>
              </a:rPr>
              <a:t>游戏愿望单</a:t>
            </a:r>
            <a:endParaRPr lang="en-US" altLang="zh-CN" sz="3600" dirty="0" smtClean="0">
              <a:latin typeface="Futura Condensed"/>
              <a:cs typeface="Futura Condensed"/>
            </a:endParaRPr>
          </a:p>
          <a:p>
            <a:r>
              <a:rPr lang="zh-CN" altLang="en-US" sz="3600" dirty="0" smtClean="0">
                <a:latin typeface="Futura Condensed"/>
                <a:cs typeface="Futura Condensed"/>
              </a:rPr>
              <a:t>反思</a:t>
            </a:r>
            <a:endParaRPr lang="en-US" sz="3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457200" y="2743876"/>
            <a:ext cx="3324338" cy="4586497"/>
            <a:chOff x="422410" y="2832776"/>
            <a:chExt cx="3324338" cy="4586497"/>
          </a:xfrm>
        </p:grpSpPr>
        <p:sp>
          <p:nvSpPr>
            <p:cNvPr id="14" name="TextBox 13"/>
            <p:cNvSpPr txBox="1"/>
            <p:nvPr/>
          </p:nvSpPr>
          <p:spPr>
            <a:xfrm>
              <a:off x="515544" y="3265103"/>
              <a:ext cx="3231204" cy="4154170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在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这个活动中，学生将创作一个新手游戏项目，并可以在后续的“得分”、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“扩展”和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“互动”活动中回顾和加以扩展。（可选）向学生展示迷宫、乒乓球、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卷轴游戏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等启动项目示例，并且将它们的讲义发给学生做参考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。</a:t>
              </a:r>
              <a:endParaRPr lang="en-US" altLang="zh-CN" sz="1200" spc="-20" dirty="0" smtClean="0">
                <a:latin typeface="Futura Condensed"/>
                <a:cs typeface="Futura Condensed"/>
              </a:endParaRPr>
            </a:p>
            <a:p>
              <a:endParaRPr lang="zh-CN" altLang="en-US" sz="1200" spc="-20" dirty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以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班级为整体或者让学生自己选择想创作的游戏项目：迷宫游戏、乒乓球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游戏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或者卷轴游戏。给予学生充足的时间开始构建游戏或者改编</a:t>
              </a:r>
              <a:r>
                <a:rPr lang="zh-CN" altLang="en-US" sz="1200" spc="-20" dirty="0">
                  <a:latin typeface="Futura Condensed"/>
                  <a:cs typeface="Futura Condensed"/>
                  <a:sym typeface="+mn-ea"/>
                </a:rPr>
                <a:t>一个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新手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项目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中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。</a:t>
              </a:r>
              <a:endParaRPr lang="en-US" altLang="zh-CN" sz="1200" spc="-20" dirty="0" smtClean="0">
                <a:latin typeface="Futura Condensed"/>
                <a:cs typeface="Futura Condensed"/>
              </a:endParaRPr>
            </a:p>
            <a:p>
              <a:endParaRPr lang="zh-CN" altLang="en-US" sz="1200" spc="-20" dirty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鼓励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学生在进行创作的过程中及时获取反馈。因此我们建议开展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“反馈集市”活动 ：一半的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学生在座位上演示自己的作品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，另一半学生四处走动参观他们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的作品，提问并且给予反馈，然后双方互换角色。（可选）让学生将他们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最终完成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的游戏项目统一上传到“游戏”工作室或者班级工作室中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。</a:t>
              </a:r>
              <a:endParaRPr lang="en-US" altLang="zh-CN" sz="1200" spc="-20" dirty="0" smtClean="0">
                <a:latin typeface="Futura Condensed"/>
                <a:cs typeface="Futura Condensed"/>
              </a:endParaRPr>
            </a:p>
            <a:p>
              <a:endParaRPr lang="zh-CN" altLang="en-US" sz="1200" spc="-20" dirty="0">
                <a:latin typeface="Futura Condensed"/>
                <a:cs typeface="Futura Condensed"/>
              </a:endParaRP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spc="-20" dirty="0" smtClean="0">
                  <a:latin typeface="Futura Condensed"/>
                  <a:cs typeface="Futura Condensed"/>
                </a:rPr>
                <a:t>让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学生根据提示反思整个创作过程，并且把心得和体会记录在他们的设计</a:t>
              </a:r>
              <a:r>
                <a:rPr lang="zh-CN" altLang="en-US" sz="1200" spc="-20" dirty="0" smtClean="0">
                  <a:latin typeface="Futura Condensed"/>
                  <a:cs typeface="Futura Condensed"/>
                </a:rPr>
                <a:t>日志</a:t>
              </a:r>
              <a:r>
                <a:rPr lang="zh-CN" altLang="en-US" sz="1200" spc="-20" dirty="0">
                  <a:latin typeface="Futura Condensed"/>
                  <a:cs typeface="Futura Condensed"/>
                </a:rPr>
                <a:t>中，或者在小组中讨论。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410" y="28327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活动描述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15544" y="3163625"/>
              <a:ext cx="3231204" cy="838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4214625" y="795405"/>
            <a:ext cx="2999848" cy="126047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目标：</a:t>
            </a:r>
            <a:endParaRPr lang="zh-CN" altLang="en-US" sz="1400" dirty="0"/>
          </a:p>
          <a:p>
            <a:r>
              <a:rPr lang="zh-CN" altLang="en-US" sz="1400" dirty="0"/>
              <a:t>完成这个活动后，学生们将：</a:t>
            </a:r>
            <a:endParaRPr lang="zh-CN" altLang="en-US" sz="1400" dirty="0"/>
          </a:p>
          <a:p>
            <a:r>
              <a:rPr lang="en-US" altLang="zh-CN" sz="1200" dirty="0" smtClean="0">
                <a:latin typeface="Futura Condensed"/>
              </a:rPr>
              <a:t>+  </a:t>
            </a:r>
            <a:r>
              <a:rPr lang="zh-CN" altLang="en-US" sz="1200" dirty="0" smtClean="0"/>
              <a:t>通过</a:t>
            </a:r>
            <a:r>
              <a:rPr lang="zh-CN" altLang="en-US" sz="1200" dirty="0"/>
              <a:t>着手完成一个自主的</a:t>
            </a:r>
            <a:r>
              <a:rPr lang="zh-CN" altLang="en-US" sz="1200" dirty="0" smtClean="0"/>
              <a:t>游戏项目</a:t>
            </a:r>
            <a:r>
              <a:rPr lang="zh-CN" altLang="en-US" sz="1200" dirty="0"/>
              <a:t>更为熟悉地掌握计算概念（</a:t>
            </a:r>
            <a:r>
              <a:rPr lang="zh-CN" altLang="en-US" sz="1200" dirty="0" smtClean="0"/>
              <a:t>条件</a:t>
            </a:r>
            <a:r>
              <a:rPr lang="zh-CN" altLang="en-US" sz="1200" dirty="0"/>
              <a:t>，运算符，数据）和计算实践（</a:t>
            </a:r>
            <a:r>
              <a:rPr lang="zh-CN" altLang="en-US" sz="1200" dirty="0" smtClean="0"/>
              <a:t>实验</a:t>
            </a:r>
            <a:r>
              <a:rPr lang="zh-CN" altLang="en-US" sz="1200" dirty="0"/>
              <a:t>和迭代，测试和调试 </a:t>
            </a:r>
            <a:r>
              <a:rPr lang="en-US" altLang="zh-CN" sz="1200" dirty="0"/>
              <a:t>, </a:t>
            </a:r>
            <a:r>
              <a:rPr lang="zh-CN" altLang="en-US" sz="1200" dirty="0"/>
              <a:t>重用和</a:t>
            </a:r>
            <a:r>
              <a:rPr lang="zh-CN" altLang="en-US" sz="1200" dirty="0" smtClean="0"/>
              <a:t>改编</a:t>
            </a:r>
            <a:r>
              <a:rPr lang="zh-CN" altLang="en-US" sz="1200" dirty="0"/>
              <a:t>、抽象和模块化）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995096" y="2409231"/>
            <a:ext cx="3307404" cy="3121552"/>
            <a:chOff x="4004982" y="2832776"/>
            <a:chExt cx="3307404" cy="3121552"/>
          </a:xfrm>
        </p:grpSpPr>
        <p:sp>
          <p:nvSpPr>
            <p:cNvPr id="18" name="TextBox 17"/>
            <p:cNvSpPr txBox="1"/>
            <p:nvPr/>
          </p:nvSpPr>
          <p:spPr>
            <a:xfrm>
              <a:off x="4089400" y="3277803"/>
              <a:ext cx="3117152" cy="267652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“迷宫游戏”课程材料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“迷宫游戏”项目</a:t>
              </a:r>
              <a:r>
                <a:rPr lang="zh-CN" altLang="en-US" sz="1200" dirty="0" smtClean="0"/>
                <a:t> </a:t>
              </a:r>
              <a:r>
                <a:rPr lang="zh-CN" altLang="en-US" sz="1200" dirty="0" smtClean="0">
                  <a:hlinkClick r:id="rId1" tooltip="" action="ppaction://hlinkfile"/>
                </a:rPr>
                <a:t>https://create.codelab.club/projects/1103/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“乒乓球游戏”</a:t>
              </a:r>
              <a:r>
                <a:rPr lang="zh-CN" altLang="en-US" sz="1200" dirty="0"/>
                <a:t>课程</a:t>
              </a:r>
              <a:r>
                <a:rPr lang="zh-CN" altLang="en-US" sz="1200" dirty="0" smtClean="0"/>
                <a:t>材料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“乒乓球游戏”</a:t>
              </a:r>
              <a:r>
                <a:rPr lang="zh-CN" altLang="en-US" sz="1200" dirty="0"/>
                <a:t>项目</a:t>
              </a:r>
              <a:r>
                <a:rPr lang="en-US" sz="1200" dirty="0" smtClean="0">
                  <a:latin typeface="Futura Condensed"/>
                  <a:cs typeface="Futura Condensed"/>
                </a:rPr>
                <a:t>    </a:t>
              </a:r>
              <a:r>
                <a:rPr lang="zh-CN" altLang="en-US" sz="1200" dirty="0" smtClean="0">
                  <a:hlinkClick r:id="rId2" tooltip="" action="ppaction://hlinkfile"/>
                </a:rPr>
                <a:t>https://create.codelab.club/projects/1104/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“卷轴游戏”课程材料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“卷轴游戏”项目 </a:t>
              </a:r>
              <a:br>
                <a:rPr lang="zh-CN" altLang="en-US" sz="1200" dirty="0" smtClean="0"/>
              </a:br>
              <a:r>
                <a:rPr lang="zh-CN" altLang="en-US" sz="1200" dirty="0" smtClean="0">
                  <a:hlinkClick r:id="rId3" tooltip="" action="ppaction://hlinkfile"/>
                </a:rPr>
                <a:t>https://create.codelab.club/projects/1105/</a:t>
              </a:r>
              <a:endParaRPr lang="zh-CN" altLang="en-US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游戏工作室</a:t>
              </a:r>
              <a:br>
                <a:rPr lang="zh-CN" altLang="en-US" sz="1200" dirty="0" smtClean="0"/>
              </a:br>
              <a:r>
                <a:rPr lang="zh-CN" altLang="en-US" sz="1200" dirty="0" smtClean="0">
                  <a:hlinkClick r:id="rId4" tooltip="" action="ppaction://hlinkfile"/>
                </a:rPr>
                <a:t>https://create.codelab.club/studios/83/</a:t>
              </a:r>
              <a:endParaRPr lang="zh-CN" altLang="en-US" sz="1200" dirty="0" smtClean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4982" y="28327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可用资源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3982396" y="5710833"/>
            <a:ext cx="3307404" cy="892702"/>
            <a:chOff x="3992282" y="2896276"/>
            <a:chExt cx="3307404" cy="892702"/>
          </a:xfrm>
        </p:grpSpPr>
        <p:sp>
          <p:nvSpPr>
            <p:cNvPr id="60" name="TextBox 59"/>
            <p:cNvSpPr txBox="1"/>
            <p:nvPr/>
          </p:nvSpPr>
          <p:spPr>
            <a:xfrm>
              <a:off x="4089400" y="33286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设计游戏时你遇到的挑战是什么？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altLang="zh-CN" sz="1200" dirty="0" smtClean="0"/>
                <a:t>+  </a:t>
              </a:r>
              <a:r>
                <a:rPr lang="zh-CN" altLang="en-US" sz="1200" dirty="0">
                  <a:latin typeface="Futura Condensed"/>
                  <a:cs typeface="Futura Condensed"/>
                  <a:sym typeface="+mn-ea"/>
                </a:rPr>
                <a:t>你最自豪的是部分是什么？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992282" y="2896276"/>
              <a:ext cx="33074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反思提示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>
            <a:xfrm flipV="1">
              <a:off x="4089400" y="32144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/>
          <p:cNvGrpSpPr/>
          <p:nvPr/>
        </p:nvGrpSpPr>
        <p:grpSpPr>
          <a:xfrm>
            <a:off x="3995096" y="6763639"/>
            <a:ext cx="3307404" cy="892702"/>
            <a:chOff x="3992282" y="2845476"/>
            <a:chExt cx="3307404" cy="892702"/>
          </a:xfrm>
        </p:grpSpPr>
        <p:sp>
          <p:nvSpPr>
            <p:cNvPr id="64" name="TextBox 63"/>
            <p:cNvSpPr txBox="1"/>
            <p:nvPr/>
          </p:nvSpPr>
          <p:spPr>
            <a:xfrm>
              <a:off x="4089400" y="3277803"/>
              <a:ext cx="3117152" cy="4603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200" dirty="0"/>
                <a:t>学生设计的游戏中使用了条件、运算符、数据等元素吗？</a:t>
              </a:r>
              <a:endParaRPr lang="en-US" sz="1200" dirty="0" smtClean="0">
                <a:latin typeface="Futura Condensed"/>
                <a:cs typeface="Futura Condensed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992282" y="2845476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回顾学生作品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4089400" y="3163625"/>
              <a:ext cx="3117152" cy="8523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470695" y="7783131"/>
            <a:ext cx="6857205" cy="352518"/>
            <a:chOff x="457995" y="7630731"/>
            <a:chExt cx="6857205" cy="352518"/>
          </a:xfrm>
        </p:grpSpPr>
        <p:sp>
          <p:nvSpPr>
            <p:cNvPr id="54" name="TextBox 53"/>
            <p:cNvSpPr txBox="1"/>
            <p:nvPr/>
          </p:nvSpPr>
          <p:spPr>
            <a:xfrm>
              <a:off x="457995" y="7641903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备注说明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67" name="Straight Connector 66"/>
            <p:cNvCxnSpPr/>
            <p:nvPr/>
          </p:nvCxnSpPr>
          <p:spPr>
            <a:xfrm flipV="1">
              <a:off x="551129" y="7969285"/>
              <a:ext cx="6670937" cy="13964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4007796" y="7630731"/>
              <a:ext cx="33074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Futura Condensed"/>
                  <a:cs typeface="Futura Condensed"/>
                </a:rPr>
                <a:t>我的笔记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</p:grpSp>
      <p:cxnSp>
        <p:nvCxnSpPr>
          <p:cNvPr id="70" name="Straight Connector 69"/>
          <p:cNvCxnSpPr/>
          <p:nvPr/>
        </p:nvCxnSpPr>
        <p:spPr>
          <a:xfrm>
            <a:off x="3857013" y="8137775"/>
            <a:ext cx="0" cy="1805476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2" name="Group 71"/>
          <p:cNvGrpSpPr/>
          <p:nvPr/>
        </p:nvGrpSpPr>
        <p:grpSpPr>
          <a:xfrm>
            <a:off x="4041414" y="8293841"/>
            <a:ext cx="3117152" cy="1158779"/>
            <a:chOff x="3746748" y="8217641"/>
            <a:chExt cx="3475318" cy="1158779"/>
          </a:xfrm>
        </p:grpSpPr>
        <p:sp>
          <p:nvSpPr>
            <p:cNvPr id="73" name="TextBox 72"/>
            <p:cNvSpPr txBox="1"/>
            <p:nvPr/>
          </p:nvSpPr>
          <p:spPr>
            <a:xfrm>
              <a:off x="3746748" y="8217641"/>
              <a:ext cx="3466853" cy="1158779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endParaRPr lang="en-US" sz="1400" dirty="0" smtClean="0">
                <a:latin typeface="Futura Condensed"/>
                <a:cs typeface="Futura Condensed"/>
              </a:endParaRPr>
            </a:p>
            <a:p>
              <a:pPr>
                <a:lnSpc>
                  <a:spcPct val="70000"/>
                </a:lnSpc>
              </a:pPr>
              <a:endParaRPr lang="en-US" sz="1400" dirty="0" smtClean="0">
                <a:latin typeface="Futura Condensed"/>
                <a:cs typeface="Futura Condensed"/>
              </a:endParaRPr>
            </a:p>
            <a:p>
              <a:pPr marL="171450" indent="-171450">
                <a:lnSpc>
                  <a:spcPct val="70000"/>
                </a:lnSpc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Futura Condensed"/>
                  <a:cs typeface="Futura Condensed"/>
                </a:rPr>
                <a:t> </a:t>
              </a:r>
              <a:r>
                <a:rPr lang="en-US" sz="1400" dirty="0" smtClean="0">
                  <a:latin typeface="Futura Condensed"/>
                  <a:cs typeface="Futura Condensed"/>
                </a:rPr>
                <a:t> </a:t>
              </a:r>
              <a:endParaRPr lang="en-US" sz="1400" dirty="0">
                <a:latin typeface="Futura Condensed"/>
                <a:cs typeface="Futura Condensed"/>
              </a:endParaRPr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4076948" y="8385986"/>
              <a:ext cx="3145118" cy="883399"/>
              <a:chOff x="3891832" y="8385983"/>
              <a:chExt cx="3321768" cy="883398"/>
            </a:xfrm>
          </p:grpSpPr>
          <p:cxnSp>
            <p:nvCxnSpPr>
              <p:cNvPr id="75" name="Straight Connector 74"/>
              <p:cNvCxnSpPr/>
              <p:nvPr/>
            </p:nvCxnSpPr>
            <p:spPr>
              <a:xfrm flipH="1">
                <a:off x="3891832" y="8385983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3891832" y="8679505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3891832" y="8975859"/>
                <a:ext cx="3321768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flipH="1">
                <a:off x="3891832" y="9269381"/>
                <a:ext cx="3314720" cy="0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" name="TextBox 78"/>
          <p:cNvSpPr txBox="1"/>
          <p:nvPr/>
        </p:nvSpPr>
        <p:spPr>
          <a:xfrm>
            <a:off x="551129" y="8257039"/>
            <a:ext cx="3231204" cy="1383665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为了</a:t>
            </a:r>
            <a:r>
              <a:rPr lang="zh-CN" altLang="en-US" sz="1200" dirty="0"/>
              <a:t>庆祝并分享最终完成的游戏，我们建议举办游戏日活动。最终的</a:t>
            </a:r>
            <a:r>
              <a:rPr lang="zh-CN" altLang="en-US" sz="1200" dirty="0" smtClean="0"/>
              <a:t>游戏</a:t>
            </a:r>
            <a:r>
              <a:rPr lang="zh-CN" altLang="en-US" sz="1200" dirty="0"/>
              <a:t>成果将以展示模式呈现；学生四处走动体验其他伙伴设计的游戏。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卷轴</a:t>
            </a:r>
            <a:r>
              <a:rPr lang="zh-CN" altLang="en-US" sz="1200" dirty="0"/>
              <a:t>游戏选项使用了</a:t>
            </a:r>
            <a:r>
              <a:rPr lang="en-US" altLang="zh-CN" sz="1200" dirty="0"/>
              <a:t>“</a:t>
            </a:r>
            <a:r>
              <a:rPr lang="zh-CN" altLang="en-US" sz="1200" dirty="0"/>
              <a:t>克隆</a:t>
            </a:r>
            <a:r>
              <a:rPr lang="en-US" altLang="zh-CN" sz="1200" dirty="0"/>
              <a:t>”</a:t>
            </a:r>
            <a:r>
              <a:rPr lang="zh-CN" altLang="en-US" sz="1200" dirty="0"/>
              <a:t>模块，使用第 </a:t>
            </a:r>
            <a:r>
              <a:rPr lang="en-US" altLang="zh-CN" sz="1200" dirty="0"/>
              <a:t>5 </a:t>
            </a:r>
            <a:r>
              <a:rPr lang="zh-CN" altLang="en-US" sz="1200" dirty="0"/>
              <a:t>单元克隆部分的讲义帮助学生了解更多关于克隆模块的知识。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527922" y="1692424"/>
            <a:ext cx="11340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20000"/>
              </a:lnSpc>
            </a:pPr>
            <a:r>
              <a:rPr lang="zh-CN" altLang="en-US" sz="1000" dirty="0"/>
              <a:t>建议时间</a:t>
            </a:r>
            <a:r>
              <a:rPr lang="zh-CN" altLang="en-US" sz="1000" dirty="0" smtClean="0"/>
              <a:t> </a:t>
            </a:r>
            <a:endParaRPr lang="en-US" altLang="zh-CN" sz="1000" dirty="0" smtClean="0"/>
          </a:p>
          <a:p>
            <a:pPr algn="l" fontAlgn="base">
              <a:lnSpc>
                <a:spcPct val="120000"/>
              </a:lnSpc>
            </a:pPr>
            <a:r>
              <a:rPr lang="en-US" altLang="zh-CN" sz="1000" dirty="0" smtClean="0"/>
              <a:t>45-60 </a:t>
            </a:r>
            <a:r>
              <a:rPr lang="zh-CN" altLang="en-US" sz="1000" dirty="0"/>
              <a:t>分钟</a:t>
            </a:r>
            <a:endParaRPr lang="en-US" altLang="zh-CN" sz="1000" dirty="0">
              <a:latin typeface="Futura Condensed"/>
              <a:cs typeface="Futura Condensed"/>
            </a:endParaRPr>
          </a:p>
        </p:txBody>
      </p:sp>
      <p:pic>
        <p:nvPicPr>
          <p:cNvPr id="81" name="Picture 80" descr="clock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0"/>
          <a:stretch>
            <a:fillRect/>
          </a:stretch>
        </p:blipFill>
        <p:spPr>
          <a:xfrm>
            <a:off x="2270913" y="1808284"/>
            <a:ext cx="324746" cy="267915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275426" y="647673"/>
            <a:ext cx="23192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新手游戏</a:t>
            </a:r>
            <a:endParaRPr lang="en-US" sz="3200" dirty="0" smtClean="0">
              <a:latin typeface="Futura Condensed"/>
              <a:cs typeface="Futura Condensed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42398" y="9519711"/>
            <a:ext cx="1813560" cy="535517"/>
          </a:xfrm>
        </p:spPr>
        <p:txBody>
          <a:bodyPr/>
          <a:lstStyle/>
          <a:p>
            <a:r>
              <a:rPr lang="en-US" dirty="0" smtClean="0"/>
              <a:t>76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551130" y="0"/>
            <a:ext cx="493776" cy="2791968"/>
            <a:chOff x="551130" y="0"/>
            <a:chExt cx="493776" cy="2791968"/>
          </a:xfrm>
        </p:grpSpPr>
        <p:pic>
          <p:nvPicPr>
            <p:cNvPr id="46" name="Picture 45" descr="Unit4activities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30" y="0"/>
              <a:ext cx="493776" cy="2791968"/>
            </a:xfrm>
            <a:prstGeom prst="rect">
              <a:avLst/>
            </a:prstGeom>
          </p:spPr>
        </p:pic>
        <p:sp>
          <p:nvSpPr>
            <p:cNvPr id="50" name="TextBox 49"/>
            <p:cNvSpPr txBox="1"/>
            <p:nvPr/>
          </p:nvSpPr>
          <p:spPr>
            <a:xfrm rot="5400000">
              <a:off x="-260128" y="1150934"/>
              <a:ext cx="2110950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altLang="zh-CN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4 </a:t>
              </a:r>
              <a:r>
                <a:rPr lang="zh-CN" altLang="en-US" sz="24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游戏</a:t>
              </a:r>
              <a:endParaRPr lang="en-US" altLang="zh-CN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7-17 at 7.59.18 PM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97" y="760792"/>
            <a:ext cx="3700480" cy="275129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0" name="Group 29"/>
          <p:cNvGrpSpPr/>
          <p:nvPr/>
        </p:nvGrpSpPr>
        <p:grpSpPr>
          <a:xfrm rot="0">
            <a:off x="444500" y="584835"/>
            <a:ext cx="2828925" cy="2640812"/>
            <a:chOff x="444500" y="543979"/>
            <a:chExt cx="2828642" cy="2641190"/>
          </a:xfrm>
        </p:grpSpPr>
        <p:grpSp>
          <p:nvGrpSpPr>
            <p:cNvPr id="16" name="Group 15"/>
            <p:cNvGrpSpPr/>
            <p:nvPr/>
          </p:nvGrpSpPr>
          <p:grpSpPr>
            <a:xfrm>
              <a:off x="444500" y="1486125"/>
              <a:ext cx="2348507" cy="1699044"/>
              <a:chOff x="519774" y="1505712"/>
              <a:chExt cx="2348507" cy="1699044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13831" y="1505712"/>
                <a:ext cx="2159001" cy="551894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519774" y="2189881"/>
                <a:ext cx="2348507" cy="1014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在这个项目里，你将尝试自己创作一个游戏，实现角色、得分和关卡之间</a:t>
                </a:r>
                <a:r>
                  <a:rPr lang="zh-CN" altLang="en-US" sz="1200" dirty="0" smtClean="0"/>
                  <a:t>的互动</a:t>
                </a:r>
                <a:r>
                  <a:rPr lang="zh-CN" altLang="en-US" sz="1200" dirty="0"/>
                  <a:t>。你需要在不碰到墙壁的情况下将角色从迷宫的入口移动到出口。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457200" y="543979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迷宫游戏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39" name="Rectangle 38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iamond 39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Diamond 41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573940"/>
            <a:chOff x="441661" y="3857808"/>
            <a:chExt cx="2969349" cy="157394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237496"/>
              <a:chOff x="499401" y="4194252"/>
              <a:chExt cx="2885167" cy="123749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19888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/>
                  <a:t>画一个迷宫背景，将墙壁和终点标志设置为不同的颜色</a:t>
                </a:r>
                <a:r>
                  <a:rPr lang="zh-CN" altLang="en-US" sz="1200" dirty="0" smtClean="0"/>
                  <a:t>。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添加</a:t>
                </a:r>
                <a:r>
                  <a:rPr lang="zh-CN" altLang="en-US" sz="1200" dirty="0"/>
                  <a:t>一个角色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</a:t>
                </a:r>
                <a:r>
                  <a:rPr lang="zh-CN" altLang="en-US" sz="1200" dirty="0"/>
                  <a:t>你的游戏具有互动性！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TextBox 30"/>
          <p:cNvSpPr txBox="1"/>
          <p:nvPr/>
        </p:nvSpPr>
        <p:spPr>
          <a:xfrm>
            <a:off x="3783965" y="5231765"/>
            <a:ext cx="30245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这些脚本让用户能控制角色在迷宫里移动</a:t>
            </a:r>
            <a:endParaRPr lang="en-US" sz="1000" dirty="0"/>
          </a:p>
        </p:txBody>
      </p:sp>
      <p:grpSp>
        <p:nvGrpSpPr>
          <p:cNvPr id="193" name="Group 192"/>
          <p:cNvGrpSpPr/>
          <p:nvPr/>
        </p:nvGrpSpPr>
        <p:grpSpPr>
          <a:xfrm>
            <a:off x="457200" y="5857617"/>
            <a:ext cx="2795698" cy="1635676"/>
            <a:chOff x="3992282" y="2830659"/>
            <a:chExt cx="3307404" cy="1864661"/>
          </a:xfrm>
        </p:grpSpPr>
        <p:sp>
          <p:nvSpPr>
            <p:cNvPr id="194" name="TextBox 193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增加多个游戏关卡：可以使用多个背景实现，并且用广播积木触发下一关。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用“创建变量”模块来记录得分</a:t>
              </a: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尝试使用“计时器”模块增加游戏难度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96" name="Straight Connector 195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/>
          <p:cNvSpPr txBox="1"/>
          <p:nvPr/>
        </p:nvSpPr>
        <p:spPr>
          <a:xfrm>
            <a:off x="3768725" y="7479030"/>
            <a:ext cx="17386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这个脚本会使碰到蓝色墙壁的角色弹回。</a:t>
            </a:r>
            <a:endParaRPr lang="en-US" sz="1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3787775" y="6058535"/>
            <a:ext cx="176276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这个脚本告诉你从哪里开始移动并标记了迷宫的入口</a:t>
            </a:r>
            <a:endParaRPr lang="en-US" sz="1000" dirty="0"/>
          </a:p>
        </p:txBody>
      </p:sp>
      <p:sp>
        <p:nvSpPr>
          <p:cNvPr id="81" name="TextBox 80"/>
          <p:cNvSpPr txBox="1"/>
          <p:nvPr/>
        </p:nvSpPr>
        <p:spPr>
          <a:xfrm>
            <a:off x="5550535" y="7255510"/>
            <a:ext cx="16713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这个脚本显示当角色到达终点时玩家胜利。</a:t>
            </a:r>
            <a:endParaRPr lang="en-US" sz="1000" dirty="0"/>
          </a:p>
        </p:txBody>
      </p:sp>
      <p:pic>
        <p:nvPicPr>
          <p:cNvPr id="5" name="Picture 4" descr="1 方向键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695" y="3755390"/>
            <a:ext cx="1527810" cy="1476375"/>
          </a:xfrm>
          <a:prstGeom prst="rect">
            <a:avLst/>
          </a:prstGeom>
        </p:spPr>
      </p:pic>
      <p:pic>
        <p:nvPicPr>
          <p:cNvPr id="8" name="Picture 7" descr="2 初始化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30" y="5480685"/>
            <a:ext cx="946150" cy="560070"/>
          </a:xfrm>
          <a:prstGeom prst="rect">
            <a:avLst/>
          </a:prstGeom>
        </p:spPr>
      </p:pic>
      <p:pic>
        <p:nvPicPr>
          <p:cNvPr id="12" name="Picture 11" descr="3 碰撞检测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400" y="6441440"/>
            <a:ext cx="1046480" cy="1037590"/>
          </a:xfrm>
          <a:prstGeom prst="rect">
            <a:avLst/>
          </a:prstGeom>
        </p:spPr>
      </p:pic>
      <p:pic>
        <p:nvPicPr>
          <p:cNvPr id="19" name="Picture 18" descr="4 胜利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765" y="6062345"/>
            <a:ext cx="1229360" cy="1193165"/>
          </a:xfrm>
          <a:prstGeom prst="rect">
            <a:avLst/>
          </a:prstGeom>
        </p:spPr>
      </p:pic>
      <p:pic>
        <p:nvPicPr>
          <p:cNvPr id="4" name="Picture 3" descr="5 参考积木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7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444500" y="590145"/>
            <a:ext cx="2828642" cy="2639144"/>
            <a:chOff x="444500" y="590145"/>
            <a:chExt cx="2828642" cy="2639144"/>
          </a:xfrm>
        </p:grpSpPr>
        <p:grpSp>
          <p:nvGrpSpPr>
            <p:cNvPr id="77" name="Group 76"/>
            <p:cNvGrpSpPr/>
            <p:nvPr/>
          </p:nvGrpSpPr>
          <p:grpSpPr>
            <a:xfrm>
              <a:off x="444500" y="1522714"/>
              <a:ext cx="2348507" cy="1706575"/>
              <a:chOff x="519774" y="1542301"/>
              <a:chExt cx="2348507" cy="1706575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613831" y="1542301"/>
                <a:ext cx="2159001" cy="551815"/>
              </a:xfrm>
              <a:prstGeom prst="rect">
                <a:avLst/>
              </a:prstGeom>
              <a:noFill/>
              <a:ln w="6350" cmpd="sng">
                <a:solidFill>
                  <a:schemeClr val="tx1"/>
                </a:solidFill>
                <a:prstDash val="dash"/>
              </a:ln>
            </p:spPr>
            <p:txBody>
              <a:bodyPr wrap="square" tIns="91440" bIns="91440" rtlCol="0" anchor="ctr" anchorCtr="0">
                <a:spAutoFit/>
              </a:bodyPr>
              <a:lstStyle/>
              <a:p>
                <a:r>
                  <a:rPr lang="zh-CN" altLang="en-US" sz="1200" dirty="0"/>
                  <a:t>怎样使用 </a:t>
                </a:r>
                <a:r>
                  <a:rPr lang="en-US" sz="1200" dirty="0"/>
                  <a:t>Scratch </a:t>
                </a:r>
                <a:r>
                  <a:rPr lang="zh-CN" altLang="en-US" sz="1200" dirty="0"/>
                  <a:t>构建一个互动性游戏？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519774" y="2234146"/>
                <a:ext cx="2348507" cy="10147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/>
                  <a:t>在这个项目里，你将尝试自己创作一个游戏。这个游戏 包含角色、得分和</a:t>
                </a:r>
                <a:r>
                  <a:rPr lang="zh-CN" altLang="en-US" sz="1200" dirty="0" smtClean="0"/>
                  <a:t>关卡</a:t>
                </a:r>
                <a:r>
                  <a:rPr lang="zh-CN" altLang="en-US" sz="1200" dirty="0"/>
                  <a:t>之间的互动。它和经典的乒乓球游戏相似，玩家的任务就是用球拍接住球。</a:t>
                </a:r>
                <a:endParaRPr lang="en-US" sz="1200" dirty="0">
                  <a:latin typeface="Futura Condensed"/>
                  <a:cs typeface="Futura Condensed"/>
                </a:endParaRPr>
              </a:p>
            </p:txBody>
          </p:sp>
        </p:grpSp>
        <p:sp>
          <p:nvSpPr>
            <p:cNvPr id="79" name="TextBox 78"/>
            <p:cNvSpPr txBox="1"/>
            <p:nvPr/>
          </p:nvSpPr>
          <p:spPr>
            <a:xfrm>
              <a:off x="457200" y="590145"/>
              <a:ext cx="2815942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乒乓球游戏</a:t>
              </a:r>
              <a:endParaRPr lang="en-US" sz="4000" dirty="0" smtClean="0">
                <a:latin typeface="Futura Condensed"/>
                <a:cs typeface="Futura Condensed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380715" y="7673819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135956" y="7894426"/>
            <a:ext cx="287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FINISHED?</a:t>
            </a:r>
            <a:endParaRPr lang="en-US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40705" y="8522335"/>
            <a:ext cx="1877060" cy="119888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lIns="91440" rIns="91440" rtlCol="0">
            <a:spAutoFit/>
          </a:bodyPr>
          <a:lstStyle/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把项目加入“游戏”工作室</a:t>
            </a:r>
            <a:r>
              <a:rPr lang="en-US" sz="1200" kern="1100" spc="-20" dirty="0" smtClean="0">
                <a:latin typeface="Futura Condensed"/>
                <a:cs typeface="Futura Condensed"/>
              </a:rPr>
              <a:t>: </a:t>
            </a:r>
            <a:r>
              <a:rPr lang="zh-CN" altLang="en-US" sz="1200" kern="1100" spc="-20" dirty="0" smtClean="0">
                <a:latin typeface="Futura Condensed"/>
                <a:cs typeface="Futura Condensed"/>
                <a:hlinkClick r:id="rId1" tooltip="" action="ppaction://hlinkfile"/>
              </a:rPr>
              <a:t>https://create.codelab.club/studios/83/</a:t>
            </a:r>
            <a:endParaRPr lang="en-US" sz="1200" kern="1100" spc="-20" dirty="0" smtClean="0">
              <a:latin typeface="Futura Condensed"/>
              <a:cs typeface="Futura Condensed"/>
            </a:endParaRPr>
          </a:p>
          <a:p>
            <a:pPr marL="171450" indent="-171450">
              <a:buFont typeface="Lucida Grande" panose="020B0600040502020204"/>
              <a:buChar char="+"/>
            </a:pPr>
            <a:r>
              <a:rPr lang="zh-CN" altLang="en-US" sz="1200" kern="1100" spc="-20" dirty="0" smtClean="0">
                <a:latin typeface="Futura Condensed"/>
                <a:cs typeface="Futura Condensed"/>
              </a:rPr>
              <a:t>和一名同学相互介绍自己的游戏</a:t>
            </a:r>
            <a:endParaRPr lang="en-US" sz="1200" kern="1100" spc="-20" dirty="0" smtClean="0">
              <a:latin typeface="Futura Condensed"/>
              <a:cs typeface="Futura Condensed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5486405" y="8403678"/>
            <a:ext cx="0" cy="1527722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28357" y="3857808"/>
            <a:ext cx="2969349" cy="1389790"/>
            <a:chOff x="441661" y="3857808"/>
            <a:chExt cx="2969349" cy="1389790"/>
          </a:xfrm>
        </p:grpSpPr>
        <p:sp>
          <p:nvSpPr>
            <p:cNvPr id="50" name="TextBox 49"/>
            <p:cNvSpPr txBox="1"/>
            <p:nvPr/>
          </p:nvSpPr>
          <p:spPr>
            <a:xfrm>
              <a:off x="457804" y="3857808"/>
              <a:ext cx="29532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从这里开始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41661" y="4194252"/>
              <a:ext cx="2885167" cy="1053346"/>
              <a:chOff x="499401" y="4194252"/>
              <a:chExt cx="2885167" cy="1053346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9401" y="4232868"/>
                <a:ext cx="2885167" cy="1014730"/>
              </a:xfrm>
              <a:prstGeom prst="rect">
                <a:avLst/>
              </a:prstGeom>
              <a:noFill/>
              <a:ln w="6350" cmpd="sng">
                <a:noFill/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创建</a:t>
                </a:r>
                <a:r>
                  <a:rPr lang="zh-CN" altLang="en-US" sz="1200" dirty="0"/>
                  <a:t>两个角色：一个球拍和一个</a:t>
                </a:r>
                <a:r>
                  <a:rPr lang="zh-CN" altLang="en-US" sz="1200" dirty="0" smtClean="0"/>
                  <a:t>球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使</a:t>
                </a:r>
                <a:r>
                  <a:rPr lang="zh-CN" altLang="en-US" sz="1200" dirty="0"/>
                  <a:t>你的球拍角色具有互动</a:t>
                </a:r>
                <a:r>
                  <a:rPr lang="zh-CN" altLang="en-US" sz="1200" dirty="0" smtClean="0"/>
                  <a:t>性</a:t>
                </a:r>
                <a:endParaRPr lang="en-US" altLang="zh-CN" sz="1200" dirty="0" smtClean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endParaRPr lang="zh-CN" altLang="en-US" sz="1200" dirty="0"/>
              </a:p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zh-CN" altLang="en-US" sz="1200" dirty="0" smtClean="0"/>
                  <a:t>开始</a:t>
                </a:r>
                <a:r>
                  <a:rPr lang="zh-CN" altLang="en-US" sz="1200" dirty="0"/>
                  <a:t>游戏！</a:t>
                </a:r>
                <a:endParaRPr lang="en-US" sz="1200" dirty="0" smtClean="0">
                  <a:latin typeface="Futura Condensed"/>
                  <a:cs typeface="Futura Condensed"/>
                </a:endParaRPr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V="1">
                <a:off x="606263" y="4194252"/>
                <a:ext cx="2717679" cy="2"/>
              </a:xfrm>
              <a:prstGeom prst="line">
                <a:avLst/>
              </a:prstGeom>
              <a:ln w="952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4" name="TextBox 123"/>
          <p:cNvSpPr txBox="1"/>
          <p:nvPr/>
        </p:nvSpPr>
        <p:spPr>
          <a:xfrm>
            <a:off x="3791517" y="7345968"/>
            <a:ext cx="367701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这些积木用于控制球－</a:t>
            </a:r>
            <a:r>
              <a:rPr lang="en-US" altLang="zh-CN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 </a:t>
            </a:r>
            <a:r>
              <a:rPr lang="zh-CN" alt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如果球碰到了球拍或墙壁，它可以继续运动。如果球碰到了红色区域（意味着越过了球拍），那游戏就结束了</a:t>
            </a:r>
            <a:r>
              <a:rPr lang="en-US" sz="1000" dirty="0" smtClean="0">
                <a:solidFill>
                  <a:srgbClr val="000000"/>
                </a:solidFill>
                <a:latin typeface="Futura Condensed"/>
                <a:cs typeface="Futura Condensed"/>
              </a:rPr>
              <a:t>.</a:t>
            </a:r>
            <a:endParaRPr lang="en-US" sz="1000" dirty="0">
              <a:solidFill>
                <a:srgbClr val="000000"/>
              </a:solidFill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457200" y="5679955"/>
            <a:ext cx="2795698" cy="1635676"/>
            <a:chOff x="3992282" y="2830659"/>
            <a:chExt cx="3307404" cy="1864661"/>
          </a:xfrm>
        </p:grpSpPr>
        <p:sp>
          <p:nvSpPr>
            <p:cNvPr id="96" name="TextBox 95"/>
            <p:cNvSpPr txBox="1"/>
            <p:nvPr/>
          </p:nvSpPr>
          <p:spPr>
            <a:xfrm>
              <a:off x="4089400" y="3328604"/>
              <a:ext cx="3210286" cy="1366716"/>
            </a:xfrm>
            <a:prstGeom prst="rect">
              <a:avLst/>
            </a:prstGeom>
            <a:noFill/>
            <a:ln w="6350" cmpd="sng">
              <a:solidFill>
                <a:srgbClr val="00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/>
                <a:t>怎样给游戏增加难度？你可以设计不同的关卡，使用计时器或者计分</a:t>
              </a:r>
              <a:r>
                <a:rPr lang="zh-CN" altLang="en-US" sz="1200" dirty="0" smtClean="0"/>
                <a:t>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尝试通过</a:t>
              </a:r>
              <a:r>
                <a:rPr lang="zh-CN" altLang="en-US" sz="1200" dirty="0"/>
                <a:t>编辑背景来改变游戏</a:t>
              </a:r>
              <a:r>
                <a:rPr lang="zh-CN" altLang="en-US" sz="1200" dirty="0" smtClean="0"/>
                <a:t>场景。</a:t>
              </a:r>
              <a:endParaRPr lang="en-US" altLang="zh-CN" sz="1200" dirty="0" smtClean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endParaRPr lang="zh-CN" altLang="en-US" sz="1200" dirty="0"/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zh-CN" altLang="en-US" sz="1200" dirty="0" smtClean="0"/>
                <a:t>尝试</a:t>
              </a:r>
              <a:r>
                <a:rPr lang="zh-CN" altLang="en-US" sz="1200" dirty="0"/>
                <a:t>使用不同的按键来控制角色！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992282" y="2830659"/>
              <a:ext cx="3307404" cy="38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试一试</a:t>
              </a:r>
              <a:endParaRPr lang="en-US" altLang="zh-CN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99" name="Straight Connector 98"/>
            <p:cNvCxnSpPr/>
            <p:nvPr/>
          </p:nvCxnSpPr>
          <p:spPr>
            <a:xfrm flipV="1">
              <a:off x="4089400" y="3169213"/>
              <a:ext cx="3210286" cy="294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/>
          <p:cNvSpPr txBox="1"/>
          <p:nvPr/>
        </p:nvSpPr>
        <p:spPr>
          <a:xfrm>
            <a:off x="6099411" y="6789776"/>
            <a:ext cx="1166844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Futura Condensed"/>
                <a:cs typeface="Futura Condensed"/>
              </a:rPr>
              <a:t>和墙壁互动</a:t>
            </a:r>
            <a:endParaRPr lang="zh-CN" altLang="en-US" sz="1000" dirty="0" smtClean="0">
              <a:latin typeface="Futura Condensed"/>
              <a:cs typeface="Futura Condensed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1" y="7871074"/>
            <a:ext cx="7772400" cy="532604"/>
            <a:chOff x="-1" y="7871074"/>
            <a:chExt cx="7772400" cy="532604"/>
          </a:xfrm>
        </p:grpSpPr>
        <p:sp>
          <p:nvSpPr>
            <p:cNvPr id="73" name="Rectangle 72"/>
            <p:cNvSpPr/>
            <p:nvPr/>
          </p:nvSpPr>
          <p:spPr>
            <a:xfrm>
              <a:off x="0" y="7871074"/>
              <a:ext cx="7772399" cy="410457"/>
            </a:xfrm>
            <a:prstGeom prst="rect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Diamond 73"/>
            <p:cNvSpPr/>
            <p:nvPr/>
          </p:nvSpPr>
          <p:spPr>
            <a:xfrm>
              <a:off x="2499857" y="8077594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Diamond 77"/>
            <p:cNvSpPr/>
            <p:nvPr/>
          </p:nvSpPr>
          <p:spPr>
            <a:xfrm>
              <a:off x="6386056" y="8066025"/>
              <a:ext cx="381000" cy="326084"/>
            </a:xfrm>
            <a:prstGeom prst="diamond">
              <a:avLst/>
            </a:prstGeom>
            <a:solidFill>
              <a:srgbClr val="50AB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-1" y="7879206"/>
              <a:ext cx="5486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可使用的模块</a:t>
              </a:r>
              <a:endParaRPr lang="en-US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486405" y="7884634"/>
              <a:ext cx="2285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完成了？</a:t>
              </a:r>
              <a:endParaRPr lang="en-US" altLang="zh-CN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130" y="3730625"/>
            <a:ext cx="2054860" cy="1022985"/>
          </a:xfrm>
          <a:prstGeom prst="rect">
            <a:avLst/>
          </a:prstGeom>
        </p:spPr>
      </p:pic>
      <p:pic>
        <p:nvPicPr>
          <p:cNvPr id="3" name="Picture 2" descr="6 平板积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855" y="3683000"/>
            <a:ext cx="1441450" cy="1172210"/>
          </a:xfrm>
          <a:prstGeom prst="rect">
            <a:avLst/>
          </a:prstGeom>
        </p:spPr>
      </p:pic>
      <p:pic>
        <p:nvPicPr>
          <p:cNvPr id="5" name="Picture 4" descr="7 球积木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455" y="5017770"/>
            <a:ext cx="1004570" cy="1736725"/>
          </a:xfrm>
          <a:prstGeom prst="rect">
            <a:avLst/>
          </a:prstGeom>
        </p:spPr>
      </p:pic>
      <p:pic>
        <p:nvPicPr>
          <p:cNvPr id="6" name="Picture 5" descr="8 球积木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835" y="4929505"/>
            <a:ext cx="2056765" cy="2387600"/>
          </a:xfrm>
          <a:prstGeom prst="rect">
            <a:avLst/>
          </a:prstGeom>
        </p:spPr>
      </p:pic>
      <p:pic>
        <p:nvPicPr>
          <p:cNvPr id="8" name="Picture 7" descr="9 Po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4705" y="589915"/>
            <a:ext cx="3911600" cy="2933065"/>
          </a:xfrm>
          <a:prstGeom prst="rect">
            <a:avLst/>
          </a:prstGeom>
        </p:spPr>
      </p:pic>
      <p:pic>
        <p:nvPicPr>
          <p:cNvPr id="20" name="Picture 19" descr="5 参考积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25" y="8394065"/>
            <a:ext cx="5193030" cy="1618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10539</Words>
  <Application>WPS Presentation</Application>
  <PresentationFormat>Custom</PresentationFormat>
  <Paragraphs>836</Paragraphs>
  <Slides>24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0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833</cp:revision>
  <dcterms:created xsi:type="dcterms:W3CDTF">2020-10-02T13:14:54Z</dcterms:created>
  <dcterms:modified xsi:type="dcterms:W3CDTF">2020-10-02T13:14:54Z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